
<file path=[Content_Types].xml><?xml version="1.0" encoding="utf-8"?>
<Types xmlns="http://schemas.openxmlformats.org/package/2006/content-types">
  <Default Extension="bin" ContentType="application/vnd.openxmlformats-officedocument.oleObject"/>
  <Default Extension="tmp"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72" r:id="rId4"/>
    <p:sldId id="258" r:id="rId5"/>
    <p:sldId id="270" r:id="rId6"/>
    <p:sldId id="271" r:id="rId7"/>
    <p:sldId id="259" r:id="rId8"/>
    <p:sldId id="269" r:id="rId9"/>
    <p:sldId id="265" r:id="rId10"/>
    <p:sldId id="266" r:id="rId11"/>
    <p:sldId id="267" r:id="rId12"/>
    <p:sldId id="260" r:id="rId13"/>
    <p:sldId id="261" r:id="rId14"/>
    <p:sldId id="263" r:id="rId15"/>
    <p:sldId id="264" r:id="rId16"/>
    <p:sldId id="26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00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3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11CF2F-E69A-44E4-BF00-AEB1AC85506E}" type="datetimeFigureOut">
              <a:rPr lang="en-US" smtClean="0"/>
              <a:t>1/28/2016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BA5F42-23D0-49C8-AF23-8BF6BED19AC9}" type="slidenum">
              <a:rPr lang="en-US" smtClean="0"/>
              <a:t>‹#›</a:t>
            </a:fld>
            <a:endParaRPr lang="en-US"/>
          </a:p>
        </p:txBody>
      </p:sp>
    </p:spTree>
    <p:extLst>
      <p:ext uri="{BB962C8B-B14F-4D97-AF65-F5344CB8AC3E}">
        <p14:creationId xmlns:p14="http://schemas.microsoft.com/office/powerpoint/2010/main" val="2844976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A5F42-23D0-49C8-AF23-8BF6BED19AC9}" type="slidenum">
              <a:rPr lang="en-US" smtClean="0"/>
              <a:t>7</a:t>
            </a:fld>
            <a:endParaRPr lang="en-US"/>
          </a:p>
        </p:txBody>
      </p:sp>
    </p:spTree>
    <p:extLst>
      <p:ext uri="{BB962C8B-B14F-4D97-AF65-F5344CB8AC3E}">
        <p14:creationId xmlns:p14="http://schemas.microsoft.com/office/powerpoint/2010/main" val="1143350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A7522915-903B-41AD-94C8-F641574F23E4}" type="datetimeFigureOut">
              <a:rPr lang="en-US" smtClean="0"/>
              <a:t>1/28/2016</a:t>
            </a:fld>
            <a:endParaRPr lang="en-US" dirty="0"/>
          </a:p>
        </p:txBody>
      </p:sp>
      <p:sp>
        <p:nvSpPr>
          <p:cNvPr id="8" name="Slide Number Placeholder 7"/>
          <p:cNvSpPr>
            <a:spLocks noGrp="1"/>
          </p:cNvSpPr>
          <p:nvPr>
            <p:ph type="sldNum" sz="quarter" idx="11"/>
          </p:nvPr>
        </p:nvSpPr>
        <p:spPr/>
        <p:txBody>
          <a:bodyPr/>
          <a:lstStyle/>
          <a:p>
            <a:fld id="{1D5DC8DF-82DD-4ADA-A36E-D8DD603C1F6E}" type="slidenum">
              <a:rPr lang="en-US" smtClean="0"/>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522915-903B-41AD-94C8-F641574F23E4}" type="datetimeFigureOut">
              <a:rPr lang="en-US" smtClean="0"/>
              <a:t>1/28/2016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5DC8DF-82DD-4ADA-A36E-D8DD603C1F6E}"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522915-903B-41AD-94C8-F641574F23E4}" type="datetimeFigureOut">
              <a:rPr lang="en-US" smtClean="0"/>
              <a:t>1/28/2016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5DC8DF-82DD-4ADA-A36E-D8DD603C1F6E}"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A7522915-903B-41AD-94C8-F641574F23E4}" type="datetimeFigureOut">
              <a:rPr lang="en-US" smtClean="0"/>
              <a:t>1/28/2016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5DC8DF-82DD-4ADA-A36E-D8DD603C1F6E}"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522915-903B-41AD-94C8-F641574F23E4}" type="datetimeFigureOut">
              <a:rPr lang="en-US" smtClean="0"/>
              <a:t>1/28/2016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5DC8DF-82DD-4ADA-A36E-D8DD603C1F6E}" type="slidenum">
              <a:rPr lang="en-US" smtClean="0"/>
              <a:t>‹#›</a:t>
            </a:fld>
            <a:endParaRPr lang="en-US"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A7522915-903B-41AD-94C8-F641574F23E4}" type="datetimeFigureOut">
              <a:rPr lang="en-US" smtClean="0"/>
              <a:t>1/28/2016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5DC8DF-82DD-4ADA-A36E-D8DD603C1F6E}" type="slidenum">
              <a:rPr lang="en-US" smtClean="0"/>
              <a:t>‹#›</a:t>
            </a:fld>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A7522915-903B-41AD-94C8-F641574F23E4}" type="datetimeFigureOut">
              <a:rPr lang="en-US" smtClean="0"/>
              <a:t>1/28/2016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D5DC8DF-82DD-4ADA-A36E-D8DD603C1F6E}" type="slidenum">
              <a:rPr lang="en-US" smtClean="0"/>
              <a:t>‹#›</a:t>
            </a:fld>
            <a:endParaRPr lang="en-US" dirty="0"/>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7522915-903B-41AD-94C8-F641574F23E4}" type="datetimeFigureOut">
              <a:rPr lang="en-US" smtClean="0"/>
              <a:t>1/28/2016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D5DC8DF-82DD-4ADA-A36E-D8DD603C1F6E}"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522915-903B-41AD-94C8-F641574F23E4}" type="datetimeFigureOut">
              <a:rPr lang="en-US" smtClean="0"/>
              <a:t>1/28/2016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D5DC8DF-82DD-4ADA-A36E-D8DD603C1F6E}"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522915-903B-41AD-94C8-F641574F23E4}" type="datetimeFigureOut">
              <a:rPr lang="en-US" smtClean="0"/>
              <a:t>1/28/2016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5DC8DF-82DD-4ADA-A36E-D8DD603C1F6E}"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522915-903B-41AD-94C8-F641574F23E4}" type="datetimeFigureOut">
              <a:rPr lang="en-US" smtClean="0"/>
              <a:t>1/28/2016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5DC8DF-82DD-4ADA-A36E-D8DD603C1F6E}"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A7522915-903B-41AD-94C8-F641574F23E4}" type="datetimeFigureOut">
              <a:rPr lang="en-US" smtClean="0"/>
              <a:t>1/28/2016</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1D5DC8DF-82DD-4ADA-A36E-D8DD603C1F6E}" type="slidenum">
              <a:rPr lang="en-US" smtClean="0"/>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katherine.hill@unitypoint.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jpeg"/><Relationship Id="rId5" Type="http://schemas.openxmlformats.org/officeDocument/2006/relationships/image" Target="../media/image4.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400799"/>
          </a:xfrm>
        </p:spPr>
        <p:txBody>
          <a:bodyPr>
            <a:normAutofit fontScale="90000"/>
          </a:bodyPr>
          <a:lstStyle/>
          <a:p>
            <a:r>
              <a:rPr lang="en-US" sz="5300" b="1" dirty="0" smtClean="0">
                <a:solidFill>
                  <a:schemeClr val="accent2">
                    <a:lumMod val="75000"/>
                  </a:schemeClr>
                </a:solidFill>
              </a:rPr>
              <a:t/>
            </a:r>
            <a:br>
              <a:rPr lang="en-US" sz="5300" b="1" dirty="0" smtClean="0">
                <a:solidFill>
                  <a:schemeClr val="accent2">
                    <a:lumMod val="75000"/>
                  </a:schemeClr>
                </a:solidFill>
              </a:rPr>
            </a:br>
            <a:r>
              <a:rPr lang="en-US" sz="5300" b="1" dirty="0" smtClean="0">
                <a:solidFill>
                  <a:schemeClr val="accent2">
                    <a:lumMod val="75000"/>
                  </a:schemeClr>
                </a:solidFill>
              </a:rPr>
              <a:t/>
            </a:r>
            <a:br>
              <a:rPr lang="en-US" sz="5300" b="1" dirty="0" smtClean="0">
                <a:solidFill>
                  <a:schemeClr val="accent2">
                    <a:lumMod val="75000"/>
                  </a:schemeClr>
                </a:solidFill>
              </a:rPr>
            </a:br>
            <a:r>
              <a:rPr lang="en-US" sz="5300" b="1" dirty="0">
                <a:solidFill>
                  <a:schemeClr val="accent2">
                    <a:lumMod val="75000"/>
                  </a:schemeClr>
                </a:solidFill>
              </a:rPr>
              <a:t/>
            </a:r>
            <a:br>
              <a:rPr lang="en-US" sz="5300" b="1" dirty="0">
                <a:solidFill>
                  <a:schemeClr val="accent2">
                    <a:lumMod val="75000"/>
                  </a:schemeClr>
                </a:solidFill>
              </a:rPr>
            </a:br>
            <a:r>
              <a:rPr lang="en-US" sz="5300" b="1" dirty="0" smtClean="0">
                <a:solidFill>
                  <a:schemeClr val="accent2">
                    <a:lumMod val="75000"/>
                  </a:schemeClr>
                </a:solidFill>
              </a:rPr>
              <a:t/>
            </a:r>
            <a:br>
              <a:rPr lang="en-US" sz="5300" b="1" dirty="0" smtClean="0">
                <a:solidFill>
                  <a:schemeClr val="accent2">
                    <a:lumMod val="75000"/>
                  </a:schemeClr>
                </a:solidFill>
              </a:rPr>
            </a:br>
            <a:r>
              <a:rPr lang="en-US" sz="5300" b="1" dirty="0">
                <a:solidFill>
                  <a:schemeClr val="accent2">
                    <a:lumMod val="75000"/>
                  </a:schemeClr>
                </a:solidFill>
              </a:rPr>
              <a:t/>
            </a:r>
            <a:br>
              <a:rPr lang="en-US" sz="5300" b="1" dirty="0">
                <a:solidFill>
                  <a:schemeClr val="accent2">
                    <a:lumMod val="75000"/>
                  </a:schemeClr>
                </a:solidFill>
              </a:rPr>
            </a:br>
            <a:r>
              <a:rPr lang="en-US" sz="4900" b="1" dirty="0" smtClean="0">
                <a:solidFill>
                  <a:schemeClr val="accent2">
                    <a:lumMod val="75000"/>
                  </a:schemeClr>
                </a:solidFill>
              </a:rPr>
              <a:t/>
            </a:r>
            <a:br>
              <a:rPr lang="en-US" sz="4900" b="1" dirty="0" smtClean="0">
                <a:solidFill>
                  <a:schemeClr val="accent2">
                    <a:lumMod val="75000"/>
                  </a:schemeClr>
                </a:solidFill>
              </a:rPr>
            </a:br>
            <a:r>
              <a:rPr lang="en-US" sz="5300" b="1" dirty="0">
                <a:solidFill>
                  <a:schemeClr val="accent2">
                    <a:lumMod val="75000"/>
                  </a:schemeClr>
                </a:solidFill>
              </a:rPr>
              <a:t>Metro STEMI Task Force</a:t>
            </a:r>
            <a:r>
              <a:rPr lang="en-US" sz="6000" b="1" dirty="0" smtClean="0">
                <a:solidFill>
                  <a:schemeClr val="accent2">
                    <a:lumMod val="75000"/>
                  </a:schemeClr>
                </a:solidFill>
              </a:rPr>
              <a:t/>
            </a:r>
            <a:br>
              <a:rPr lang="en-US" sz="6000" b="1" dirty="0" smtClean="0">
                <a:solidFill>
                  <a:schemeClr val="accent2">
                    <a:lumMod val="75000"/>
                  </a:schemeClr>
                </a:solidFill>
              </a:rPr>
            </a:br>
            <a:r>
              <a:rPr lang="en-US" sz="6000" b="1" dirty="0" smtClean="0">
                <a:solidFill>
                  <a:schemeClr val="accent2">
                    <a:lumMod val="75000"/>
                  </a:schemeClr>
                </a:solidFill>
              </a:rPr>
              <a:t/>
            </a:r>
            <a:br>
              <a:rPr lang="en-US" sz="6000" b="1" dirty="0" smtClean="0">
                <a:solidFill>
                  <a:schemeClr val="accent2">
                    <a:lumMod val="75000"/>
                  </a:schemeClr>
                </a:solidFill>
              </a:rPr>
            </a:br>
            <a:r>
              <a:rPr lang="en-US" sz="3100" i="1" dirty="0" smtClean="0">
                <a:solidFill>
                  <a:schemeClr val="tx1"/>
                </a:solidFill>
              </a:rPr>
              <a:t>The </a:t>
            </a:r>
            <a:r>
              <a:rPr lang="en-US" sz="3100" i="1" dirty="0">
                <a:solidFill>
                  <a:schemeClr val="tx1"/>
                </a:solidFill>
              </a:rPr>
              <a:t>Central Iowa EMS Directors STEMI Task Force is striving to improve the patient outcomes of ST elevation myocardial infarctions. </a:t>
            </a:r>
            <a:r>
              <a:rPr lang="en-US" sz="3600" i="1" dirty="0" smtClean="0"/>
              <a:t/>
            </a:r>
            <a:br>
              <a:rPr lang="en-US" sz="3600" i="1" dirty="0" smtClean="0"/>
            </a:br>
            <a:r>
              <a:rPr lang="en-US" sz="3600" i="1" dirty="0" smtClean="0"/>
              <a:t> </a:t>
            </a:r>
            <a:br>
              <a:rPr lang="en-US" sz="3600" i="1" dirty="0" smtClean="0"/>
            </a:br>
            <a:r>
              <a:rPr lang="en-US" sz="3600" i="1" u="sng" dirty="0" smtClean="0"/>
              <a:t>Current members</a:t>
            </a:r>
            <a:r>
              <a:rPr lang="en-US" sz="3600" i="1" dirty="0" smtClean="0"/>
              <a:t/>
            </a:r>
            <a:br>
              <a:rPr lang="en-US" sz="3600" i="1" dirty="0" smtClean="0"/>
            </a:br>
            <a:r>
              <a:rPr lang="en-US" sz="2200" i="1" dirty="0" smtClean="0"/>
              <a:t>Central </a:t>
            </a:r>
            <a:r>
              <a:rPr lang="en-US" sz="2200" i="1" dirty="0"/>
              <a:t>Iowa EMS Directors </a:t>
            </a:r>
            <a:r>
              <a:rPr lang="en-US" sz="2200" i="1" dirty="0" smtClean="0"/>
              <a:t>Association                                              </a:t>
            </a:r>
            <a:r>
              <a:rPr lang="en-US" sz="2200" i="1" dirty="0"/>
              <a:t>Broadlawns Medical Center </a:t>
            </a:r>
            <a:r>
              <a:rPr lang="en-US" sz="2200" dirty="0"/>
              <a:t/>
            </a:r>
            <a:br>
              <a:rPr lang="en-US" sz="2200" dirty="0"/>
            </a:br>
            <a:r>
              <a:rPr lang="en-US" sz="2200" i="1" dirty="0"/>
              <a:t>Mercy Hospital Medical </a:t>
            </a:r>
            <a:r>
              <a:rPr lang="en-US" sz="2200" i="1" dirty="0" smtClean="0"/>
              <a:t>Center</a:t>
            </a:r>
            <a:br>
              <a:rPr lang="en-US" sz="2200" i="1" dirty="0" smtClean="0"/>
            </a:br>
            <a:r>
              <a:rPr lang="en-US" sz="2200" i="1" dirty="0" smtClean="0"/>
              <a:t>Mercy West Lakes</a:t>
            </a:r>
            <a:br>
              <a:rPr lang="en-US" sz="2200" i="1" dirty="0" smtClean="0"/>
            </a:br>
            <a:r>
              <a:rPr lang="en-US" sz="2200" i="1" dirty="0" smtClean="0"/>
              <a:t>Unity </a:t>
            </a:r>
            <a:r>
              <a:rPr lang="en-US" sz="2200" i="1" dirty="0"/>
              <a:t>Point Health (</a:t>
            </a:r>
            <a:r>
              <a:rPr lang="en-US" sz="2200" i="1" dirty="0" smtClean="0"/>
              <a:t>Methodist, Lutheran and West) </a:t>
            </a:r>
            <a:br>
              <a:rPr lang="en-US" sz="2200" i="1" dirty="0" smtClean="0"/>
            </a:br>
            <a:r>
              <a:rPr lang="en-US" sz="2200" i="1" dirty="0" smtClean="0"/>
              <a:t>Iowa Heart Center</a:t>
            </a:r>
            <a:br>
              <a:rPr lang="en-US" sz="2200" i="1" dirty="0" smtClean="0"/>
            </a:br>
            <a:r>
              <a:rPr lang="en-US" sz="2200" i="1" dirty="0" smtClean="0"/>
              <a:t>UnityPoint Health Cardiology</a:t>
            </a:r>
            <a:br>
              <a:rPr lang="en-US" sz="2200" i="1" dirty="0" smtClean="0"/>
            </a:br>
            <a:r>
              <a:rPr lang="en-US" sz="2200" i="1" dirty="0" smtClean="0"/>
              <a:t>Iowa Clinic Cardiology</a:t>
            </a:r>
            <a:endParaRPr lang="en-US" sz="2200" b="1" dirty="0">
              <a:solidFill>
                <a:schemeClr val="accent2">
                  <a:lumMod val="75000"/>
                </a:schemeClr>
              </a:solidFill>
            </a:endParaRPr>
          </a:p>
        </p:txBody>
      </p:sp>
      <p:pic>
        <p:nvPicPr>
          <p:cNvPr id="3" name="irc_mi" descr="http://a248.e.akamai.net/origin-cdn.volusion.com/pomkb.sfmxx/v/vspfiles/photos/D1104-2.jpg"/>
          <p:cNvPicPr/>
          <p:nvPr/>
        </p:nvPicPr>
        <p:blipFill>
          <a:blip r:embed="rId2"/>
          <a:srcRect/>
          <a:stretch>
            <a:fillRect/>
          </a:stretch>
        </p:blipFill>
        <p:spPr bwMode="auto">
          <a:xfrm>
            <a:off x="3935819" y="914400"/>
            <a:ext cx="925830" cy="914400"/>
          </a:xfrm>
          <a:prstGeom prst="rect">
            <a:avLst/>
          </a:prstGeom>
          <a:noFill/>
          <a:ln w="9525">
            <a:noFill/>
            <a:miter lim="800000"/>
            <a:headEnd/>
            <a:tailEnd/>
          </a:ln>
        </p:spPr>
      </p:pic>
    </p:spTree>
    <p:extLst>
      <p:ext uri="{BB962C8B-B14F-4D97-AF65-F5344CB8AC3E}">
        <p14:creationId xmlns:p14="http://schemas.microsoft.com/office/powerpoint/2010/main" val="4124637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8230" y="18197"/>
            <a:ext cx="8001000" cy="2362200"/>
          </a:xfrm>
        </p:spPr>
        <p:txBody>
          <a:bodyPr>
            <a:normAutofit fontScale="90000"/>
          </a:bodyPr>
          <a:lstStyle/>
          <a:p>
            <a:r>
              <a:rPr lang="en-US" b="1" dirty="0" smtClean="0">
                <a:solidFill>
                  <a:schemeClr val="accent2">
                    <a:lumMod val="75000"/>
                  </a:schemeClr>
                </a:solidFill>
              </a:rPr>
              <a:t/>
            </a:r>
            <a:br>
              <a:rPr lang="en-US" b="1" dirty="0" smtClean="0">
                <a:solidFill>
                  <a:schemeClr val="accent2">
                    <a:lumMod val="75000"/>
                  </a:schemeClr>
                </a:solidFill>
              </a:rPr>
            </a:br>
            <a:r>
              <a:rPr lang="en-US" sz="5300" b="1" dirty="0">
                <a:solidFill>
                  <a:schemeClr val="accent2">
                    <a:lumMod val="75000"/>
                  </a:schemeClr>
                </a:solidFill>
              </a:rPr>
              <a:t/>
            </a:r>
            <a:br>
              <a:rPr lang="en-US" sz="5300" b="1" dirty="0">
                <a:solidFill>
                  <a:schemeClr val="accent2">
                    <a:lumMod val="75000"/>
                  </a:schemeClr>
                </a:solidFill>
              </a:rPr>
            </a:br>
            <a:r>
              <a:rPr lang="en-US" sz="5300" b="1" dirty="0" smtClean="0">
                <a:solidFill>
                  <a:schemeClr val="accent2">
                    <a:lumMod val="75000"/>
                  </a:schemeClr>
                </a:solidFill>
              </a:rPr>
              <a:t>STEMI </a:t>
            </a:r>
            <a:r>
              <a:rPr lang="en-US" sz="5300" b="1" dirty="0">
                <a:solidFill>
                  <a:schemeClr val="accent2">
                    <a:lumMod val="75000"/>
                  </a:schemeClr>
                </a:solidFill>
              </a:rPr>
              <a:t>Task Force Data Tag</a:t>
            </a:r>
            <a:r>
              <a:rPr lang="en-US" dirty="0"/>
              <a:t/>
            </a:r>
            <a:br>
              <a:rPr lang="en-US" dirty="0"/>
            </a:br>
            <a:endParaRPr lang="en-US" dirty="0"/>
          </a:p>
        </p:txBody>
      </p:sp>
      <p:sp>
        <p:nvSpPr>
          <p:cNvPr id="4" name="Rectangle 3"/>
          <p:cNvSpPr/>
          <p:nvPr/>
        </p:nvSpPr>
        <p:spPr>
          <a:xfrm>
            <a:off x="304800" y="2362200"/>
            <a:ext cx="8458200" cy="2985433"/>
          </a:xfrm>
          <a:prstGeom prst="rect">
            <a:avLst/>
          </a:prstGeom>
        </p:spPr>
        <p:txBody>
          <a:bodyPr wrap="square">
            <a:spAutoFit/>
          </a:bodyPr>
          <a:lstStyle/>
          <a:p>
            <a:r>
              <a:rPr lang="en-US" sz="4000" b="1" dirty="0">
                <a:latin typeface="+mj-lt"/>
              </a:rPr>
              <a:t>EMS is </a:t>
            </a:r>
            <a:r>
              <a:rPr lang="en-US" sz="4000" b="1" dirty="0" smtClean="0">
                <a:latin typeface="+mj-lt"/>
              </a:rPr>
              <a:t>to initiate use of </a:t>
            </a:r>
            <a:r>
              <a:rPr lang="en-US" sz="4000" b="1" dirty="0" smtClean="0">
                <a:solidFill>
                  <a:srgbClr val="C00000"/>
                </a:solidFill>
                <a:latin typeface="+mj-lt"/>
              </a:rPr>
              <a:t>STEMI Kit </a:t>
            </a:r>
            <a:r>
              <a:rPr lang="en-US" sz="4000" b="1" dirty="0" smtClean="0">
                <a:latin typeface="+mj-lt"/>
              </a:rPr>
              <a:t>and </a:t>
            </a:r>
            <a:r>
              <a:rPr lang="en-US" sz="4000" b="1" dirty="0">
                <a:latin typeface="+mj-lt"/>
              </a:rPr>
              <a:t>complete </a:t>
            </a:r>
            <a:r>
              <a:rPr lang="en-US" sz="4000" b="1" dirty="0" smtClean="0">
                <a:solidFill>
                  <a:schemeClr val="accent5"/>
                </a:solidFill>
                <a:latin typeface="+mj-lt"/>
              </a:rPr>
              <a:t>STEMI Data Tag </a:t>
            </a:r>
            <a:r>
              <a:rPr lang="en-US" sz="4000" b="1" dirty="0">
                <a:latin typeface="+mj-lt"/>
              </a:rPr>
              <a:t>for</a:t>
            </a:r>
            <a:r>
              <a:rPr lang="en-US" sz="4000" b="1" i="1" u="sng" dirty="0">
                <a:latin typeface="+mj-lt"/>
              </a:rPr>
              <a:t> each </a:t>
            </a:r>
            <a:r>
              <a:rPr lang="en-US" sz="4000" b="1" dirty="0">
                <a:latin typeface="+mj-lt"/>
              </a:rPr>
              <a:t>STEMI patient. </a:t>
            </a:r>
            <a:endParaRPr lang="en-US" sz="4000" b="1" dirty="0" smtClean="0">
              <a:latin typeface="+mj-lt"/>
            </a:endParaRPr>
          </a:p>
          <a:p>
            <a:endParaRPr lang="en-US" sz="4000" b="1" dirty="0">
              <a:latin typeface="+mj-lt"/>
            </a:endParaRPr>
          </a:p>
          <a:p>
            <a:r>
              <a:rPr lang="en-US" sz="2800" b="1" dirty="0" smtClean="0">
                <a:latin typeface="+mj-lt"/>
              </a:rPr>
              <a:t>(</a:t>
            </a:r>
            <a:r>
              <a:rPr lang="en-US" sz="2800" b="1" i="1" u="sng" dirty="0">
                <a:latin typeface="+mj-lt"/>
              </a:rPr>
              <a:t>not </a:t>
            </a:r>
            <a:r>
              <a:rPr lang="en-US" sz="2800" b="1" dirty="0">
                <a:latin typeface="+mj-lt"/>
              </a:rPr>
              <a:t>all chest </a:t>
            </a:r>
            <a:r>
              <a:rPr lang="en-US" sz="2800" b="1" dirty="0" smtClean="0">
                <a:latin typeface="+mj-lt"/>
              </a:rPr>
              <a:t>pain Patients –</a:t>
            </a:r>
            <a:r>
              <a:rPr lang="en-US" sz="2800" b="1" i="1" u="sng" dirty="0" smtClean="0">
                <a:latin typeface="+mj-lt"/>
              </a:rPr>
              <a:t>just</a:t>
            </a:r>
            <a:r>
              <a:rPr lang="en-US" sz="2800" b="1" dirty="0" smtClean="0">
                <a:latin typeface="+mj-lt"/>
              </a:rPr>
              <a:t> </a:t>
            </a:r>
            <a:r>
              <a:rPr lang="en-US" sz="2800" b="1" dirty="0">
                <a:latin typeface="+mj-lt"/>
              </a:rPr>
              <a:t>STEMI patients)</a:t>
            </a:r>
          </a:p>
        </p:txBody>
      </p:sp>
      <p:pic>
        <p:nvPicPr>
          <p:cNvPr id="5" name="irc_mi" descr="http://a248.e.akamai.net/origin-cdn.volusion.com/pomkb.sfmxx/v/vspfiles/photos/D1104-2.jpg"/>
          <p:cNvPicPr/>
          <p:nvPr/>
        </p:nvPicPr>
        <p:blipFill>
          <a:blip r:embed="rId2"/>
          <a:srcRect/>
          <a:stretch>
            <a:fillRect/>
          </a:stretch>
        </p:blipFill>
        <p:spPr bwMode="auto">
          <a:xfrm>
            <a:off x="152400" y="762000"/>
            <a:ext cx="925830" cy="914400"/>
          </a:xfrm>
          <a:prstGeom prst="rect">
            <a:avLst/>
          </a:prstGeom>
          <a:noFill/>
          <a:ln w="9525">
            <a:noFill/>
            <a:miter lim="800000"/>
            <a:headEnd/>
            <a:tailEnd/>
          </a:ln>
        </p:spPr>
      </p:pic>
    </p:spTree>
    <p:extLst>
      <p:ext uri="{BB962C8B-B14F-4D97-AF65-F5344CB8AC3E}">
        <p14:creationId xmlns:p14="http://schemas.microsoft.com/office/powerpoint/2010/main" val="19760867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solidFill>
                  <a:schemeClr val="accent2">
                    <a:lumMod val="75000"/>
                  </a:schemeClr>
                </a:solidFill>
              </a:rPr>
              <a:t>  </a:t>
            </a:r>
            <a:r>
              <a:rPr lang="en-US" sz="4400" b="1" dirty="0" smtClean="0">
                <a:solidFill>
                  <a:schemeClr val="accent2">
                    <a:lumMod val="75000"/>
                  </a:schemeClr>
                </a:solidFill>
              </a:rPr>
              <a:t>STEMI </a:t>
            </a:r>
            <a:r>
              <a:rPr lang="en-US" sz="4400" b="1" dirty="0">
                <a:solidFill>
                  <a:schemeClr val="accent2">
                    <a:lumMod val="75000"/>
                  </a:schemeClr>
                </a:solidFill>
              </a:rPr>
              <a:t>Task Force Data Tag</a:t>
            </a:r>
            <a:endParaRPr lang="en-US" sz="4400" dirty="0"/>
          </a:p>
        </p:txBody>
      </p:sp>
      <p:sp>
        <p:nvSpPr>
          <p:cNvPr id="3" name="Content Placeholder 2"/>
          <p:cNvSpPr>
            <a:spLocks noGrp="1"/>
          </p:cNvSpPr>
          <p:nvPr>
            <p:ph idx="1"/>
          </p:nvPr>
        </p:nvSpPr>
        <p:spPr/>
        <p:txBody>
          <a:bodyPr>
            <a:normAutofit/>
          </a:bodyPr>
          <a:lstStyle/>
          <a:p>
            <a:pPr marL="0" indent="0">
              <a:buNone/>
            </a:pPr>
            <a:endParaRPr lang="en-US" sz="4000" b="1" dirty="0" smtClean="0">
              <a:solidFill>
                <a:schemeClr val="tx1"/>
              </a:solidFill>
            </a:endParaRPr>
          </a:p>
          <a:p>
            <a:pPr marL="0" indent="0">
              <a:buNone/>
            </a:pPr>
            <a:r>
              <a:rPr lang="en-US" sz="4000" b="1" dirty="0" smtClean="0">
                <a:solidFill>
                  <a:schemeClr val="tx1"/>
                </a:solidFill>
              </a:rPr>
              <a:t>IF tag is incomplete or </a:t>
            </a:r>
          </a:p>
          <a:p>
            <a:pPr marL="0" indent="0">
              <a:buNone/>
            </a:pPr>
            <a:r>
              <a:rPr lang="en-US" sz="4000" b="1" dirty="0" smtClean="0">
                <a:solidFill>
                  <a:schemeClr val="tx1"/>
                </a:solidFill>
              </a:rPr>
              <a:t>missing…… ED </a:t>
            </a:r>
            <a:r>
              <a:rPr lang="en-US" sz="4000" b="1" dirty="0">
                <a:solidFill>
                  <a:schemeClr val="tx1"/>
                </a:solidFill>
              </a:rPr>
              <a:t>or Cath </a:t>
            </a:r>
            <a:r>
              <a:rPr lang="en-US" sz="4000" b="1" dirty="0" smtClean="0">
                <a:solidFill>
                  <a:schemeClr val="tx1"/>
                </a:solidFill>
              </a:rPr>
              <a:t>Lab</a:t>
            </a:r>
          </a:p>
          <a:p>
            <a:pPr marL="0" indent="0">
              <a:buNone/>
            </a:pPr>
            <a:r>
              <a:rPr lang="en-US" sz="4000" b="1" dirty="0" smtClean="0">
                <a:solidFill>
                  <a:schemeClr val="tx1"/>
                </a:solidFill>
              </a:rPr>
              <a:t>staff must complete tag by collecting times before EMS leaves the Hospital.</a:t>
            </a:r>
          </a:p>
          <a:p>
            <a:pPr marL="0" indent="0">
              <a:buNone/>
            </a:pPr>
            <a:endParaRPr lang="en-US" sz="4000" b="1" dirty="0">
              <a:solidFill>
                <a:schemeClr val="tx1"/>
              </a:solidFill>
            </a:endParaRPr>
          </a:p>
        </p:txBody>
      </p:sp>
      <p:pic>
        <p:nvPicPr>
          <p:cNvPr id="4" name="irc_mi" descr="http://a248.e.akamai.net/origin-cdn.volusion.com/pomkb.sfmxx/v/vspfiles/photos/D1104-2.jpg"/>
          <p:cNvPicPr/>
          <p:nvPr/>
        </p:nvPicPr>
        <p:blipFill>
          <a:blip r:embed="rId2"/>
          <a:srcRect/>
          <a:stretch>
            <a:fillRect/>
          </a:stretch>
        </p:blipFill>
        <p:spPr bwMode="auto">
          <a:xfrm>
            <a:off x="152400" y="762000"/>
            <a:ext cx="925830" cy="914400"/>
          </a:xfrm>
          <a:prstGeom prst="rect">
            <a:avLst/>
          </a:prstGeom>
          <a:noFill/>
          <a:ln w="9525">
            <a:noFill/>
            <a:miter lim="800000"/>
            <a:headEnd/>
            <a:tailEnd/>
          </a:ln>
        </p:spPr>
      </p:pic>
    </p:spTree>
    <p:extLst>
      <p:ext uri="{BB962C8B-B14F-4D97-AF65-F5344CB8AC3E}">
        <p14:creationId xmlns:p14="http://schemas.microsoft.com/office/powerpoint/2010/main" val="25502355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828800"/>
          </a:xfrm>
        </p:spPr>
        <p:txBody>
          <a:bodyPr/>
          <a:lstStyle/>
          <a:p>
            <a:r>
              <a:rPr lang="en-US" sz="4800" dirty="0" smtClean="0"/>
              <a:t>  </a:t>
            </a:r>
            <a:br>
              <a:rPr lang="en-US" sz="4800" dirty="0" smtClean="0"/>
            </a:br>
            <a:r>
              <a:rPr lang="en-US" sz="4800" dirty="0" smtClean="0"/>
              <a:t/>
            </a:r>
            <a:br>
              <a:rPr lang="en-US" sz="4800" dirty="0" smtClean="0"/>
            </a:br>
            <a:r>
              <a:rPr lang="en-US" sz="4800" dirty="0"/>
              <a:t/>
            </a:r>
            <a:br>
              <a:rPr lang="en-US" sz="4800" dirty="0"/>
            </a:br>
            <a:r>
              <a:rPr lang="en-US" sz="4800" dirty="0" smtClean="0"/>
              <a:t> </a:t>
            </a:r>
            <a:r>
              <a:rPr lang="en-US" sz="4800" b="1" dirty="0" smtClean="0">
                <a:solidFill>
                  <a:schemeClr val="accent2"/>
                </a:solidFill>
                <a:latin typeface="+mj-lt"/>
              </a:rPr>
              <a:t> </a:t>
            </a:r>
            <a:r>
              <a:rPr lang="en-US" sz="4800" b="1" dirty="0">
                <a:solidFill>
                  <a:schemeClr val="accent2">
                    <a:lumMod val="75000"/>
                  </a:schemeClr>
                </a:solidFill>
              </a:rPr>
              <a:t>STEMI Task Force Data </a:t>
            </a:r>
            <a:r>
              <a:rPr lang="en-US" sz="4800" b="1" dirty="0" smtClean="0">
                <a:solidFill>
                  <a:schemeClr val="accent2">
                    <a:lumMod val="75000"/>
                  </a:schemeClr>
                </a:solidFill>
              </a:rPr>
              <a:t>Tag Project has been active since Aug. 1, 2014</a:t>
            </a:r>
            <a:r>
              <a:rPr lang="en-US" sz="4800" b="1" dirty="0" smtClean="0">
                <a:solidFill>
                  <a:schemeClr val="accent2"/>
                </a:solidFill>
                <a:latin typeface="+mj-lt"/>
              </a:rPr>
              <a:t> </a:t>
            </a:r>
            <a:endParaRPr lang="en-US" sz="4800" dirty="0"/>
          </a:p>
        </p:txBody>
      </p:sp>
      <p:sp>
        <p:nvSpPr>
          <p:cNvPr id="3" name="Content Placeholder 2"/>
          <p:cNvSpPr>
            <a:spLocks noGrp="1"/>
          </p:cNvSpPr>
          <p:nvPr>
            <p:ph idx="1"/>
          </p:nvPr>
        </p:nvSpPr>
        <p:spPr>
          <a:xfrm>
            <a:off x="152400" y="1600200"/>
            <a:ext cx="8839200" cy="5029200"/>
          </a:xfrm>
        </p:spPr>
        <p:txBody>
          <a:bodyPr>
            <a:normAutofit fontScale="25000" lnSpcReduction="20000"/>
          </a:bodyPr>
          <a:lstStyle/>
          <a:p>
            <a:endParaRPr lang="en-US" sz="6000" dirty="0"/>
          </a:p>
          <a:p>
            <a:pPr marL="0" indent="0">
              <a:buNone/>
            </a:pPr>
            <a:r>
              <a:rPr lang="en-US" sz="6000" dirty="0"/>
              <a:t> </a:t>
            </a:r>
            <a:endParaRPr lang="en-US" sz="3600" b="1" dirty="0" smtClean="0">
              <a:solidFill>
                <a:schemeClr val="tx1"/>
              </a:solidFill>
            </a:endParaRPr>
          </a:p>
          <a:p>
            <a:pPr marL="0" indent="0" algn="ctr">
              <a:buNone/>
            </a:pPr>
            <a:endParaRPr lang="en-US" sz="3600" b="1" dirty="0" smtClean="0">
              <a:solidFill>
                <a:schemeClr val="tx1"/>
              </a:solidFill>
            </a:endParaRPr>
          </a:p>
          <a:p>
            <a:pPr marL="0" indent="0" algn="ctr">
              <a:buNone/>
            </a:pPr>
            <a:endParaRPr lang="en-US" sz="3600" b="1" dirty="0" smtClean="0">
              <a:solidFill>
                <a:schemeClr val="tx1"/>
              </a:solidFill>
            </a:endParaRPr>
          </a:p>
          <a:p>
            <a:pPr marL="0" indent="0" algn="ctr">
              <a:buNone/>
            </a:pPr>
            <a:endParaRPr lang="en-US" sz="3600" b="1" dirty="0">
              <a:solidFill>
                <a:schemeClr val="tx1"/>
              </a:solidFill>
            </a:endParaRPr>
          </a:p>
          <a:p>
            <a:pPr marL="0" indent="0" algn="ctr">
              <a:buNone/>
            </a:pPr>
            <a:endParaRPr lang="en-US" sz="5100" b="1" dirty="0" smtClean="0">
              <a:solidFill>
                <a:schemeClr val="tx1"/>
              </a:solidFill>
            </a:endParaRPr>
          </a:p>
          <a:p>
            <a:pPr marL="0" indent="0" algn="ctr">
              <a:buNone/>
            </a:pPr>
            <a:endParaRPr lang="en-US" sz="5100" b="1" dirty="0">
              <a:solidFill>
                <a:schemeClr val="tx1"/>
              </a:solidFill>
            </a:endParaRPr>
          </a:p>
          <a:p>
            <a:pPr marL="0" indent="0" algn="ctr">
              <a:buNone/>
            </a:pPr>
            <a:endParaRPr lang="en-US" sz="5100" b="1" dirty="0" smtClean="0">
              <a:solidFill>
                <a:schemeClr val="tx1"/>
              </a:solidFill>
            </a:endParaRPr>
          </a:p>
          <a:p>
            <a:pPr marL="0" indent="0" algn="ctr">
              <a:buNone/>
            </a:pPr>
            <a:endParaRPr lang="en-US" sz="7400" b="1" dirty="0">
              <a:solidFill>
                <a:schemeClr val="tx1"/>
              </a:solidFill>
            </a:endParaRPr>
          </a:p>
          <a:p>
            <a:pPr marL="0" indent="0" algn="ctr">
              <a:buNone/>
            </a:pPr>
            <a:endParaRPr lang="en-US" sz="7400" b="1" dirty="0">
              <a:solidFill>
                <a:schemeClr val="tx1"/>
              </a:solidFill>
            </a:endParaRPr>
          </a:p>
          <a:p>
            <a:pPr marL="0" indent="0" algn="ctr">
              <a:buNone/>
            </a:pPr>
            <a:r>
              <a:rPr lang="en-US" sz="12800" b="1" dirty="0" smtClean="0">
                <a:solidFill>
                  <a:schemeClr val="tx1"/>
                </a:solidFill>
              </a:rPr>
              <a:t>2015 data </a:t>
            </a:r>
          </a:p>
          <a:p>
            <a:pPr marL="0" indent="0" algn="ctr">
              <a:buNone/>
            </a:pPr>
            <a:endParaRPr lang="en-US" sz="7400" b="1" dirty="0">
              <a:solidFill>
                <a:schemeClr val="tx1"/>
              </a:solidFill>
            </a:endParaRPr>
          </a:p>
          <a:p>
            <a:pPr marL="0" indent="0" algn="ctr">
              <a:buNone/>
            </a:pPr>
            <a:r>
              <a:rPr lang="en-US" sz="7400" b="1" dirty="0" smtClean="0">
                <a:solidFill>
                  <a:schemeClr val="tx1"/>
                </a:solidFill>
              </a:rPr>
              <a:t> 185 STEMI alerts were initiated at DM metro hospitals by EMS </a:t>
            </a:r>
            <a:endParaRPr lang="en-US" sz="7400" b="1" dirty="0">
              <a:solidFill>
                <a:schemeClr val="tx1"/>
              </a:solidFill>
            </a:endParaRPr>
          </a:p>
          <a:p>
            <a:pPr marL="0" indent="0" algn="ctr">
              <a:buNone/>
            </a:pPr>
            <a:endParaRPr lang="en-US" sz="7400" b="1" dirty="0" smtClean="0">
              <a:solidFill>
                <a:schemeClr val="tx1"/>
              </a:solidFill>
            </a:endParaRPr>
          </a:p>
          <a:p>
            <a:pPr marL="0" indent="0" algn="ctr">
              <a:buNone/>
            </a:pPr>
            <a:r>
              <a:rPr lang="en-US" sz="7400" b="1" dirty="0" smtClean="0">
                <a:solidFill>
                  <a:schemeClr val="tx1"/>
                </a:solidFill>
              </a:rPr>
              <a:t>86 tags were utilized by EMS for a 46% compliance rate</a:t>
            </a:r>
            <a:endParaRPr lang="en-US" sz="7400" b="1" dirty="0">
              <a:solidFill>
                <a:schemeClr val="tx1"/>
              </a:solidFill>
            </a:endParaRPr>
          </a:p>
          <a:p>
            <a:pPr marL="0" indent="0" algn="ctr">
              <a:buNone/>
            </a:pPr>
            <a:endParaRPr lang="en-US" sz="7400" b="1" dirty="0" smtClean="0">
              <a:solidFill>
                <a:schemeClr val="tx1"/>
              </a:solidFill>
            </a:endParaRPr>
          </a:p>
          <a:p>
            <a:pPr marL="0" indent="0" algn="ctr">
              <a:buNone/>
            </a:pPr>
            <a:r>
              <a:rPr lang="en-US" sz="7200" b="1" dirty="0" smtClean="0">
                <a:solidFill>
                  <a:schemeClr val="tx1"/>
                </a:solidFill>
              </a:rPr>
              <a:t>Increased compliance in 2016 is anticipated by initiating the STEMI </a:t>
            </a:r>
            <a:r>
              <a:rPr lang="en-US" sz="7200" b="1" u="sng" dirty="0" smtClean="0">
                <a:solidFill>
                  <a:schemeClr val="tx1"/>
                </a:solidFill>
              </a:rPr>
              <a:t>Kit</a:t>
            </a:r>
            <a:r>
              <a:rPr lang="en-US" sz="7200" b="1" dirty="0" smtClean="0">
                <a:solidFill>
                  <a:schemeClr val="tx1"/>
                </a:solidFill>
              </a:rPr>
              <a:t> program </a:t>
            </a:r>
          </a:p>
          <a:p>
            <a:pPr marL="0" indent="0" algn="ctr">
              <a:buNone/>
            </a:pPr>
            <a:endParaRPr lang="en-US" sz="3600" b="1" dirty="0" smtClean="0">
              <a:solidFill>
                <a:schemeClr val="tx1"/>
              </a:solidFill>
            </a:endParaRPr>
          </a:p>
          <a:p>
            <a:pPr marL="0" indent="0" algn="ctr">
              <a:buNone/>
            </a:pPr>
            <a:r>
              <a:rPr lang="en-US" sz="3600" b="1" dirty="0" smtClean="0">
                <a:solidFill>
                  <a:schemeClr val="tx1"/>
                </a:solidFill>
              </a:rPr>
              <a:t> </a:t>
            </a:r>
          </a:p>
          <a:p>
            <a:pPr marL="0" indent="0" algn="ctr">
              <a:buNone/>
            </a:pPr>
            <a:r>
              <a:rPr lang="en-US" sz="4900" b="1" dirty="0" smtClean="0">
                <a:solidFill>
                  <a:schemeClr val="tx1"/>
                </a:solidFill>
              </a:rPr>
              <a:t>For complete  STEMI data results –see www.CIEMSD.org</a:t>
            </a:r>
            <a:endParaRPr lang="en-US" sz="4900" b="1" dirty="0">
              <a:solidFill>
                <a:schemeClr val="tx1"/>
              </a:solidFill>
            </a:endParaRPr>
          </a:p>
          <a:p>
            <a:pPr marL="0" indent="0" algn="ctr">
              <a:buNone/>
            </a:pPr>
            <a:endParaRPr lang="en-US" sz="6000" dirty="0">
              <a:solidFill>
                <a:srgbClr val="0070C0"/>
              </a:solidFill>
            </a:endParaRPr>
          </a:p>
        </p:txBody>
      </p:sp>
      <p:pic>
        <p:nvPicPr>
          <p:cNvPr id="4" name="irc_mi" descr="http://a248.e.akamai.net/origin-cdn.volusion.com/pomkb.sfmxx/v/vspfiles/photos/D1104-2.jpg"/>
          <p:cNvPicPr/>
          <p:nvPr/>
        </p:nvPicPr>
        <p:blipFill>
          <a:blip r:embed="rId2"/>
          <a:srcRect/>
          <a:stretch>
            <a:fillRect/>
          </a:stretch>
        </p:blipFill>
        <p:spPr bwMode="auto">
          <a:xfrm>
            <a:off x="3962400" y="2743200"/>
            <a:ext cx="925830" cy="914400"/>
          </a:xfrm>
          <a:prstGeom prst="rect">
            <a:avLst/>
          </a:prstGeom>
          <a:noFill/>
          <a:ln w="9525">
            <a:noFill/>
            <a:miter lim="800000"/>
            <a:headEnd/>
            <a:tailEnd/>
          </a:ln>
        </p:spPr>
      </p:pic>
    </p:spTree>
    <p:extLst>
      <p:ext uri="{BB962C8B-B14F-4D97-AF65-F5344CB8AC3E}">
        <p14:creationId xmlns:p14="http://schemas.microsoft.com/office/powerpoint/2010/main" val="755611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30962"/>
          </a:xfrm>
        </p:spPr>
        <p:txBody>
          <a:bodyPr>
            <a:noAutofit/>
          </a:bodyPr>
          <a:lstStyle/>
          <a:p>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smtClean="0"/>
              <a:t/>
            </a:r>
            <a:br>
              <a:rPr lang="en-US" sz="3200" dirty="0" smtClean="0"/>
            </a:br>
            <a:endParaRPr lang="en-US" sz="3200" b="1" dirty="0">
              <a:solidFill>
                <a:schemeClr val="tx1"/>
              </a:solidFill>
              <a:latin typeface="+mj-lt"/>
            </a:endParaRPr>
          </a:p>
        </p:txBody>
      </p:sp>
      <p:sp>
        <p:nvSpPr>
          <p:cNvPr id="4" name="Rectangle 3"/>
          <p:cNvSpPr/>
          <p:nvPr/>
        </p:nvSpPr>
        <p:spPr>
          <a:xfrm>
            <a:off x="685800" y="1745397"/>
            <a:ext cx="7467600" cy="4524315"/>
          </a:xfrm>
          <a:prstGeom prst="rect">
            <a:avLst/>
          </a:prstGeom>
        </p:spPr>
        <p:txBody>
          <a:bodyPr wrap="square">
            <a:spAutoFit/>
          </a:bodyPr>
          <a:lstStyle/>
          <a:p>
            <a:r>
              <a:rPr lang="en-US" sz="3600" b="1" dirty="0">
                <a:latin typeface="+mj-lt"/>
              </a:rPr>
              <a:t>At hospital, completed Tag must be labeled with patient identifier </a:t>
            </a:r>
            <a:r>
              <a:rPr lang="en-US" sz="3600" b="1" dirty="0" smtClean="0">
                <a:latin typeface="+mj-lt"/>
              </a:rPr>
              <a:t>to enable placement into </a:t>
            </a:r>
            <a:r>
              <a:rPr lang="en-US" sz="3600" b="1" dirty="0">
                <a:latin typeface="+mj-lt"/>
              </a:rPr>
              <a:t>medical record</a:t>
            </a:r>
            <a:r>
              <a:rPr lang="en-US" sz="3600" b="1" dirty="0" smtClean="0">
                <a:latin typeface="+mj-lt"/>
              </a:rPr>
              <a:t>.</a:t>
            </a:r>
          </a:p>
          <a:p>
            <a:endParaRPr lang="en-US" sz="3600" b="1" dirty="0" smtClean="0">
              <a:latin typeface="+mj-lt"/>
            </a:endParaRPr>
          </a:p>
          <a:p>
            <a:r>
              <a:rPr lang="en-US" sz="3600" b="1" dirty="0" smtClean="0">
                <a:latin typeface="+mj-lt"/>
              </a:rPr>
              <a:t> </a:t>
            </a:r>
            <a:r>
              <a:rPr lang="en-US" sz="3600" b="1" dirty="0">
                <a:latin typeface="+mj-lt"/>
              </a:rPr>
              <a:t>Details of this process will be defined by each participating health system</a:t>
            </a:r>
            <a:endParaRPr lang="en-US" sz="3600" dirty="0">
              <a:latin typeface="+mj-lt"/>
            </a:endParaRPr>
          </a:p>
        </p:txBody>
      </p:sp>
      <p:sp>
        <p:nvSpPr>
          <p:cNvPr id="6" name="TextBox 5"/>
          <p:cNvSpPr txBox="1"/>
          <p:nvPr/>
        </p:nvSpPr>
        <p:spPr>
          <a:xfrm>
            <a:off x="381000" y="381000"/>
            <a:ext cx="9525000" cy="769441"/>
          </a:xfrm>
          <a:prstGeom prst="rect">
            <a:avLst/>
          </a:prstGeom>
          <a:noFill/>
        </p:spPr>
        <p:txBody>
          <a:bodyPr wrap="square" rtlCol="0">
            <a:spAutoFit/>
          </a:bodyPr>
          <a:lstStyle/>
          <a:p>
            <a:r>
              <a:rPr lang="en-US" sz="4400" b="1" dirty="0" smtClean="0">
                <a:solidFill>
                  <a:schemeClr val="accent2">
                    <a:lumMod val="75000"/>
                  </a:schemeClr>
                </a:solidFill>
              </a:rPr>
              <a:t>       STEMI </a:t>
            </a:r>
            <a:r>
              <a:rPr lang="en-US" sz="4400" b="1" dirty="0">
                <a:solidFill>
                  <a:schemeClr val="accent2">
                    <a:lumMod val="75000"/>
                  </a:schemeClr>
                </a:solidFill>
              </a:rPr>
              <a:t>Task Force Data Tag</a:t>
            </a:r>
            <a:endParaRPr lang="en-US" sz="4400" dirty="0"/>
          </a:p>
        </p:txBody>
      </p:sp>
      <p:pic>
        <p:nvPicPr>
          <p:cNvPr id="7" name="irc_mi" descr="http://a248.e.akamai.net/origin-cdn.volusion.com/pomkb.sfmxx/v/vspfiles/photos/D1104-2.jpg"/>
          <p:cNvPicPr/>
          <p:nvPr/>
        </p:nvPicPr>
        <p:blipFill>
          <a:blip r:embed="rId2"/>
          <a:srcRect/>
          <a:stretch>
            <a:fillRect/>
          </a:stretch>
        </p:blipFill>
        <p:spPr bwMode="auto">
          <a:xfrm>
            <a:off x="332509" y="358953"/>
            <a:ext cx="925830" cy="914400"/>
          </a:xfrm>
          <a:prstGeom prst="rect">
            <a:avLst/>
          </a:prstGeom>
          <a:noFill/>
          <a:ln w="9525">
            <a:noFill/>
            <a:miter lim="800000"/>
            <a:headEnd/>
            <a:tailEnd/>
          </a:ln>
        </p:spPr>
      </p:pic>
    </p:spTree>
    <p:extLst>
      <p:ext uri="{BB962C8B-B14F-4D97-AF65-F5344CB8AC3E}">
        <p14:creationId xmlns:p14="http://schemas.microsoft.com/office/powerpoint/2010/main" val="36540459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4953000"/>
          </a:xfrm>
        </p:spPr>
        <p:txBody>
          <a:bodyPr>
            <a:normAutofit fontScale="90000"/>
          </a:bodyPr>
          <a:lstStyle/>
          <a:p>
            <a:r>
              <a:rPr lang="en-US" sz="3600" b="1" dirty="0" smtClean="0">
                <a:solidFill>
                  <a:schemeClr val="tx1"/>
                </a:solidFill>
                <a:effectLst/>
                <a:latin typeface="+mj-lt"/>
              </a:rPr>
              <a:t>Please make sure your Medical Director and EMS crews are well informed on this project</a:t>
            </a:r>
            <a:br>
              <a:rPr lang="en-US" sz="3600" b="1" dirty="0" smtClean="0">
                <a:solidFill>
                  <a:schemeClr val="tx1"/>
                </a:solidFill>
                <a:effectLst/>
                <a:latin typeface="+mj-lt"/>
              </a:rPr>
            </a:br>
            <a:r>
              <a:rPr lang="en-US" sz="3600" b="1" dirty="0" smtClean="0">
                <a:solidFill>
                  <a:schemeClr val="tx1"/>
                </a:solidFill>
                <a:effectLst/>
                <a:latin typeface="+mj-lt"/>
              </a:rPr>
              <a:t/>
            </a:r>
            <a:br>
              <a:rPr lang="en-US" sz="3600" b="1" dirty="0" smtClean="0">
                <a:solidFill>
                  <a:schemeClr val="tx1"/>
                </a:solidFill>
                <a:effectLst/>
                <a:latin typeface="+mj-lt"/>
              </a:rPr>
            </a:br>
            <a:r>
              <a:rPr lang="en-US" sz="3600" b="1" dirty="0" smtClean="0">
                <a:solidFill>
                  <a:schemeClr val="tx1"/>
                </a:solidFill>
                <a:effectLst/>
                <a:latin typeface="+mj-lt"/>
              </a:rPr>
              <a:t>It is the goal that the Kit be utilized and tag be completed on ALL STEMI patients </a:t>
            </a:r>
            <a:endParaRPr lang="en-US" sz="3600" b="1" dirty="0">
              <a:solidFill>
                <a:schemeClr val="tx1"/>
              </a:solidFill>
              <a:effectLst/>
              <a:latin typeface="+mj-lt"/>
            </a:endParaRPr>
          </a:p>
        </p:txBody>
      </p:sp>
      <p:sp>
        <p:nvSpPr>
          <p:cNvPr id="3" name="TextBox 2"/>
          <p:cNvSpPr txBox="1"/>
          <p:nvPr/>
        </p:nvSpPr>
        <p:spPr>
          <a:xfrm>
            <a:off x="914400" y="517175"/>
            <a:ext cx="7543800" cy="769441"/>
          </a:xfrm>
          <a:prstGeom prst="rect">
            <a:avLst/>
          </a:prstGeom>
          <a:noFill/>
        </p:spPr>
        <p:txBody>
          <a:bodyPr wrap="square" rtlCol="0">
            <a:spAutoFit/>
          </a:bodyPr>
          <a:lstStyle/>
          <a:p>
            <a:r>
              <a:rPr lang="en-US" sz="4400" b="1" dirty="0" smtClean="0">
                <a:solidFill>
                  <a:schemeClr val="accent2">
                    <a:lumMod val="75000"/>
                  </a:schemeClr>
                </a:solidFill>
              </a:rPr>
              <a:t>  STEMI </a:t>
            </a:r>
            <a:r>
              <a:rPr lang="en-US" sz="4400" b="1" dirty="0">
                <a:solidFill>
                  <a:schemeClr val="accent2">
                    <a:lumMod val="75000"/>
                  </a:schemeClr>
                </a:solidFill>
              </a:rPr>
              <a:t>Task Force Data Tag</a:t>
            </a:r>
            <a:endParaRPr lang="en-US" sz="4400" dirty="0"/>
          </a:p>
        </p:txBody>
      </p:sp>
      <p:pic>
        <p:nvPicPr>
          <p:cNvPr id="4" name="irc_mi" descr="http://a248.e.akamai.net/origin-cdn.volusion.com/pomkb.sfmxx/v/vspfiles/photos/D1104-2.jpg"/>
          <p:cNvPicPr/>
          <p:nvPr/>
        </p:nvPicPr>
        <p:blipFill>
          <a:blip r:embed="rId2"/>
          <a:srcRect/>
          <a:stretch>
            <a:fillRect/>
          </a:stretch>
        </p:blipFill>
        <p:spPr bwMode="auto">
          <a:xfrm>
            <a:off x="152400" y="435153"/>
            <a:ext cx="925830" cy="914400"/>
          </a:xfrm>
          <a:prstGeom prst="rect">
            <a:avLst/>
          </a:prstGeom>
          <a:noFill/>
          <a:ln w="9525">
            <a:noFill/>
            <a:miter lim="800000"/>
            <a:headEnd/>
            <a:tailEnd/>
          </a:ln>
        </p:spPr>
      </p:pic>
    </p:spTree>
    <p:extLst>
      <p:ext uri="{BB962C8B-B14F-4D97-AF65-F5344CB8AC3E}">
        <p14:creationId xmlns:p14="http://schemas.microsoft.com/office/powerpoint/2010/main" val="21495056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305800" cy="5821363"/>
          </a:xfrm>
        </p:spPr>
        <p:txBody>
          <a:bodyPr>
            <a:normAutofit/>
          </a:bodyPr>
          <a:lstStyle/>
          <a:p>
            <a:pPr marL="0" indent="0" algn="ctr">
              <a:buNone/>
            </a:pPr>
            <a:r>
              <a:rPr lang="en-US" sz="3600" b="1" dirty="0" smtClean="0">
                <a:solidFill>
                  <a:schemeClr val="tx1"/>
                </a:solidFill>
              </a:rPr>
              <a:t>Pt. follow up is always available. www.ciemsd.org</a:t>
            </a:r>
            <a:endParaRPr lang="en-US" sz="3600" b="1" dirty="0">
              <a:solidFill>
                <a:schemeClr val="tx1"/>
              </a:solidFill>
            </a:endParaRPr>
          </a:p>
        </p:txBody>
      </p:sp>
      <p:sp>
        <p:nvSpPr>
          <p:cNvPr id="4" name="TextBox 3"/>
          <p:cNvSpPr txBox="1"/>
          <p:nvPr/>
        </p:nvSpPr>
        <p:spPr>
          <a:xfrm>
            <a:off x="1447800" y="3352800"/>
            <a:ext cx="6172200" cy="369332"/>
          </a:xfrm>
          <a:prstGeom prst="rect">
            <a:avLst/>
          </a:prstGeom>
          <a:noFill/>
        </p:spPr>
        <p:txBody>
          <a:bodyPr wrap="square" rtlCol="0">
            <a:spAutoFit/>
          </a:bodyPr>
          <a:lstStyle/>
          <a:p>
            <a:endParaRPr lang="en-US" dirty="0"/>
          </a:p>
        </p:txBody>
      </p:sp>
      <p:sp>
        <p:nvSpPr>
          <p:cNvPr id="2" name="Rectangle 1"/>
          <p:cNvSpPr/>
          <p:nvPr/>
        </p:nvSpPr>
        <p:spPr>
          <a:xfrm>
            <a:off x="2514600" y="5105400"/>
            <a:ext cx="685800" cy="228600"/>
          </a:xfrm>
          <a:prstGeom prst="rect">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Request Patient Follow-Up « CIEMSD - Windows Internet Explorer provided by UnityPoint Health"/>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057" y="984766"/>
            <a:ext cx="7602843" cy="5105400"/>
          </a:xfrm>
          <a:prstGeom prst="rect">
            <a:avLst/>
          </a:prstGeom>
        </p:spPr>
      </p:pic>
    </p:spTree>
    <p:extLst>
      <p:ext uri="{BB962C8B-B14F-4D97-AF65-F5344CB8AC3E}">
        <p14:creationId xmlns:p14="http://schemas.microsoft.com/office/powerpoint/2010/main" val="41120492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686800" cy="4525963"/>
          </a:xfrm>
        </p:spPr>
        <p:txBody>
          <a:bodyPr>
            <a:normAutofit lnSpcReduction="10000"/>
          </a:bodyPr>
          <a:lstStyle/>
          <a:p>
            <a:r>
              <a:rPr lang="en-US" sz="3800" b="1" dirty="0" smtClean="0">
                <a:solidFill>
                  <a:schemeClr val="tx1"/>
                </a:solidFill>
              </a:rPr>
              <a:t>For further information regarding this education or content please contact:</a:t>
            </a:r>
            <a:endParaRPr lang="en-US" dirty="0">
              <a:solidFill>
                <a:schemeClr val="tx1"/>
              </a:solidFill>
            </a:endParaRPr>
          </a:p>
          <a:p>
            <a:pPr marL="0" indent="0">
              <a:buNone/>
            </a:pPr>
            <a:r>
              <a:rPr lang="en-US" dirty="0">
                <a:solidFill>
                  <a:schemeClr val="tx1"/>
                </a:solidFill>
              </a:rPr>
              <a:t> </a:t>
            </a:r>
            <a:endParaRPr lang="en-US" sz="3200" b="1" dirty="0">
              <a:solidFill>
                <a:schemeClr val="tx1"/>
              </a:solidFill>
            </a:endParaRPr>
          </a:p>
          <a:p>
            <a:pPr marL="0" indent="0">
              <a:buNone/>
            </a:pPr>
            <a:r>
              <a:rPr lang="en-US" sz="3200" b="1" i="1" dirty="0">
                <a:solidFill>
                  <a:schemeClr val="tx1"/>
                </a:solidFill>
              </a:rPr>
              <a:t>Katy Hill RN, BSN, CFRN,  EMT-B</a:t>
            </a:r>
          </a:p>
          <a:p>
            <a:pPr marL="0" indent="0">
              <a:buNone/>
            </a:pPr>
            <a:r>
              <a:rPr lang="en-US" sz="3200" b="1" i="1" dirty="0">
                <a:solidFill>
                  <a:schemeClr val="tx1"/>
                </a:solidFill>
              </a:rPr>
              <a:t>EMS </a:t>
            </a:r>
            <a:r>
              <a:rPr lang="en-US" sz="3200" b="1" i="1" dirty="0" smtClean="0">
                <a:solidFill>
                  <a:schemeClr val="tx1"/>
                </a:solidFill>
              </a:rPr>
              <a:t>Coordinator </a:t>
            </a:r>
            <a:r>
              <a:rPr lang="en-US" b="1" i="1" dirty="0" smtClean="0">
                <a:solidFill>
                  <a:schemeClr val="tx1"/>
                </a:solidFill>
              </a:rPr>
              <a:t>UnityPoint Health Des Monies</a:t>
            </a:r>
            <a:r>
              <a:rPr lang="en-US" sz="3200" b="1" i="1" dirty="0" smtClean="0">
                <a:solidFill>
                  <a:schemeClr val="tx1"/>
                </a:solidFill>
              </a:rPr>
              <a:t> </a:t>
            </a:r>
            <a:endParaRPr lang="en-US" sz="3200" b="1" i="1" dirty="0">
              <a:solidFill>
                <a:schemeClr val="tx1"/>
              </a:solidFill>
            </a:endParaRPr>
          </a:p>
          <a:p>
            <a:pPr marL="0" indent="0">
              <a:buNone/>
            </a:pPr>
            <a:r>
              <a:rPr lang="en-US" dirty="0">
                <a:solidFill>
                  <a:schemeClr val="tx1"/>
                </a:solidFill>
              </a:rPr>
              <a:t> </a:t>
            </a:r>
            <a:r>
              <a:rPr lang="en-US" dirty="0" smtClean="0">
                <a:solidFill>
                  <a:schemeClr val="tx1"/>
                </a:solidFill>
              </a:rPr>
              <a:t>(</a:t>
            </a:r>
            <a:r>
              <a:rPr lang="en-US" dirty="0">
                <a:solidFill>
                  <a:schemeClr val="tx1"/>
                </a:solidFill>
              </a:rPr>
              <a:t>515) 241-6747 office</a:t>
            </a:r>
          </a:p>
          <a:p>
            <a:pPr marL="0" indent="0">
              <a:buNone/>
            </a:pPr>
            <a:endParaRPr lang="en-US" dirty="0">
              <a:solidFill>
                <a:schemeClr val="tx1"/>
              </a:solidFill>
            </a:endParaRPr>
          </a:p>
          <a:p>
            <a:pPr marL="0" indent="0">
              <a:buNone/>
            </a:pPr>
            <a:r>
              <a:rPr lang="en-US" u="sng" dirty="0" smtClean="0">
                <a:solidFill>
                  <a:schemeClr val="tx2">
                    <a:lumMod val="75000"/>
                  </a:schemeClr>
                </a:solidFill>
                <a:hlinkClick r:id="rId2"/>
              </a:rPr>
              <a:t>katherine.hill@unitypoint.org</a:t>
            </a:r>
            <a:endParaRPr lang="en-US" dirty="0">
              <a:solidFill>
                <a:schemeClr val="tx2">
                  <a:lumMod val="75000"/>
                </a:schemeClr>
              </a:solidFill>
            </a:endParaRPr>
          </a:p>
          <a:p>
            <a:endParaRPr lang="en-US" dirty="0"/>
          </a:p>
        </p:txBody>
      </p:sp>
      <p:sp>
        <p:nvSpPr>
          <p:cNvPr id="4" name="Rectangle 3"/>
          <p:cNvSpPr/>
          <p:nvPr/>
        </p:nvSpPr>
        <p:spPr>
          <a:xfrm>
            <a:off x="1371600" y="304491"/>
            <a:ext cx="6604180" cy="769441"/>
          </a:xfrm>
          <a:prstGeom prst="rect">
            <a:avLst/>
          </a:prstGeom>
        </p:spPr>
        <p:txBody>
          <a:bodyPr wrap="none">
            <a:spAutoFit/>
          </a:bodyPr>
          <a:lstStyle/>
          <a:p>
            <a:r>
              <a:rPr lang="en-US" sz="4400" b="1" dirty="0">
                <a:solidFill>
                  <a:schemeClr val="accent2">
                    <a:lumMod val="75000"/>
                  </a:schemeClr>
                </a:solidFill>
              </a:rPr>
              <a:t>Metro STEMI Task Force</a:t>
            </a:r>
            <a:endParaRPr lang="en-US" sz="4400" dirty="0"/>
          </a:p>
        </p:txBody>
      </p:sp>
    </p:spTree>
    <p:extLst>
      <p:ext uri="{BB962C8B-B14F-4D97-AF65-F5344CB8AC3E}">
        <p14:creationId xmlns:p14="http://schemas.microsoft.com/office/powerpoint/2010/main" val="11447162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normAutofit fontScale="90000"/>
          </a:bodyPr>
          <a:lstStyle/>
          <a:p>
            <a:r>
              <a:rPr lang="en-US" dirty="0" smtClean="0"/>
              <a:t/>
            </a:r>
            <a:br>
              <a:rPr lang="en-US" dirty="0" smtClean="0"/>
            </a:br>
            <a:r>
              <a:rPr lang="en-US" dirty="0" smtClean="0"/>
              <a:t>     </a:t>
            </a:r>
            <a:br>
              <a:rPr lang="en-US" dirty="0" smtClean="0"/>
            </a:br>
            <a:r>
              <a:rPr lang="en-US" dirty="0" smtClean="0"/>
              <a:t>   </a:t>
            </a:r>
            <a:br>
              <a:rPr lang="en-US" dirty="0" smtClean="0"/>
            </a:br>
            <a:r>
              <a:rPr lang="en-US" dirty="0"/>
              <a:t/>
            </a:r>
            <a:br>
              <a:rPr lang="en-US" dirty="0"/>
            </a:br>
            <a:r>
              <a:rPr lang="en-US" dirty="0" smtClean="0"/>
              <a:t/>
            </a:r>
            <a:br>
              <a:rPr lang="en-US" dirty="0" smtClean="0"/>
            </a:br>
            <a:r>
              <a:rPr lang="en-US" dirty="0" smtClean="0"/>
              <a:t>   </a:t>
            </a:r>
            <a:r>
              <a:rPr lang="en-US" b="1" dirty="0" smtClean="0">
                <a:solidFill>
                  <a:schemeClr val="accent2">
                    <a:lumMod val="75000"/>
                  </a:schemeClr>
                </a:solidFill>
              </a:rPr>
              <a:t>STEMI </a:t>
            </a:r>
            <a:r>
              <a:rPr lang="en-US" b="1" dirty="0">
                <a:solidFill>
                  <a:schemeClr val="accent2">
                    <a:lumMod val="75000"/>
                  </a:schemeClr>
                </a:solidFill>
              </a:rPr>
              <a:t>Task Force Goals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smtClean="0">
                <a:solidFill>
                  <a:schemeClr val="tx1"/>
                </a:solidFill>
              </a:rPr>
              <a:t>			Goals </a:t>
            </a:r>
            <a:r>
              <a:rPr lang="en-US" b="1" dirty="0">
                <a:solidFill>
                  <a:schemeClr val="tx1"/>
                </a:solidFill>
              </a:rPr>
              <a:t>for 2016</a:t>
            </a:r>
          </a:p>
          <a:p>
            <a:r>
              <a:rPr lang="en-US" b="1" dirty="0">
                <a:solidFill>
                  <a:schemeClr val="tx1"/>
                </a:solidFill>
              </a:rPr>
              <a:t>     </a:t>
            </a:r>
            <a:r>
              <a:rPr lang="en-US" sz="1800" b="1" dirty="0" smtClean="0">
                <a:solidFill>
                  <a:schemeClr val="tx1"/>
                </a:solidFill>
              </a:rPr>
              <a:t>Establish/improve </a:t>
            </a:r>
            <a:r>
              <a:rPr lang="en-US" sz="1800" b="1" dirty="0">
                <a:solidFill>
                  <a:schemeClr val="tx1"/>
                </a:solidFill>
              </a:rPr>
              <a:t>a method for data collection that includes </a:t>
            </a:r>
            <a:endParaRPr lang="en-US" sz="1800" b="1" dirty="0" smtClean="0">
              <a:solidFill>
                <a:schemeClr val="tx1"/>
              </a:solidFill>
            </a:endParaRPr>
          </a:p>
          <a:p>
            <a:pPr marL="0" indent="0">
              <a:buNone/>
            </a:pPr>
            <a:r>
              <a:rPr lang="en-US" sz="1800" b="1" dirty="0" smtClean="0">
                <a:solidFill>
                  <a:schemeClr val="tx1"/>
                </a:solidFill>
              </a:rPr>
              <a:t>            pre- hospital </a:t>
            </a:r>
            <a:r>
              <a:rPr lang="en-US" sz="1800" b="1" dirty="0">
                <a:solidFill>
                  <a:schemeClr val="tx1"/>
                </a:solidFill>
              </a:rPr>
              <a:t>data and </a:t>
            </a:r>
            <a:r>
              <a:rPr lang="en-US" sz="1800" b="1" dirty="0" smtClean="0">
                <a:solidFill>
                  <a:schemeClr val="tx1"/>
                </a:solidFill>
              </a:rPr>
              <a:t>feedback</a:t>
            </a:r>
          </a:p>
          <a:p>
            <a:pPr marL="0" indent="0">
              <a:buNone/>
            </a:pPr>
            <a:endParaRPr lang="en-US" sz="1800" b="1" dirty="0">
              <a:solidFill>
                <a:schemeClr val="tx1"/>
              </a:solidFill>
            </a:endParaRPr>
          </a:p>
          <a:p>
            <a:r>
              <a:rPr lang="en-US" sz="1800" b="1" dirty="0">
                <a:solidFill>
                  <a:schemeClr val="tx1"/>
                </a:solidFill>
              </a:rPr>
              <a:t>     Established standardized pre-hospital protocols for STEMI including </a:t>
            </a:r>
            <a:endParaRPr lang="en-US" sz="1800" b="1" dirty="0" smtClean="0">
              <a:solidFill>
                <a:schemeClr val="tx1"/>
              </a:solidFill>
            </a:endParaRPr>
          </a:p>
          <a:p>
            <a:pPr marL="0" indent="0">
              <a:buNone/>
            </a:pPr>
            <a:r>
              <a:rPr lang="en-US" sz="1800" b="1" dirty="0" smtClean="0">
                <a:solidFill>
                  <a:schemeClr val="tx1"/>
                </a:solidFill>
              </a:rPr>
              <a:t>           12 lead </a:t>
            </a:r>
            <a:r>
              <a:rPr lang="en-US" sz="1800" b="1" dirty="0">
                <a:solidFill>
                  <a:schemeClr val="tx1"/>
                </a:solidFill>
              </a:rPr>
              <a:t>ECG </a:t>
            </a:r>
            <a:r>
              <a:rPr lang="en-US" sz="1800" b="1" dirty="0" smtClean="0">
                <a:solidFill>
                  <a:schemeClr val="tx1"/>
                </a:solidFill>
              </a:rPr>
              <a:t>transmission</a:t>
            </a:r>
          </a:p>
          <a:p>
            <a:pPr marL="0" indent="0">
              <a:buNone/>
            </a:pPr>
            <a:endParaRPr lang="en-US" sz="1800" b="1" dirty="0">
              <a:solidFill>
                <a:schemeClr val="tx1"/>
              </a:solidFill>
            </a:endParaRPr>
          </a:p>
          <a:p>
            <a:r>
              <a:rPr lang="en-US" sz="1800" b="1" dirty="0">
                <a:solidFill>
                  <a:schemeClr val="tx1"/>
                </a:solidFill>
              </a:rPr>
              <a:t>     Monitor and improve outcomes such as door to balloon, first </a:t>
            </a:r>
            <a:endParaRPr lang="en-US" sz="1800" b="1" dirty="0" smtClean="0">
              <a:solidFill>
                <a:schemeClr val="tx1"/>
              </a:solidFill>
            </a:endParaRPr>
          </a:p>
          <a:p>
            <a:pPr marL="0" indent="0">
              <a:buNone/>
            </a:pPr>
            <a:r>
              <a:rPr lang="en-US" sz="1800" b="1" dirty="0" smtClean="0">
                <a:solidFill>
                  <a:schemeClr val="tx1"/>
                </a:solidFill>
              </a:rPr>
              <a:t>           medical  contact </a:t>
            </a:r>
            <a:r>
              <a:rPr lang="en-US" sz="1800" b="1" dirty="0">
                <a:solidFill>
                  <a:schemeClr val="tx1"/>
                </a:solidFill>
              </a:rPr>
              <a:t>to balloon, </a:t>
            </a:r>
            <a:r>
              <a:rPr lang="en-US" sz="1800" b="1" dirty="0" err="1">
                <a:solidFill>
                  <a:schemeClr val="tx1"/>
                </a:solidFill>
              </a:rPr>
              <a:t>etc</a:t>
            </a:r>
            <a:r>
              <a:rPr lang="en-US" sz="1800" b="1" dirty="0" smtClean="0">
                <a:solidFill>
                  <a:schemeClr val="tx1"/>
                </a:solidFill>
              </a:rPr>
              <a:t>…</a:t>
            </a:r>
          </a:p>
          <a:p>
            <a:pPr marL="0" indent="0">
              <a:buNone/>
            </a:pPr>
            <a:endParaRPr lang="en-US" sz="1800" b="1" dirty="0">
              <a:solidFill>
                <a:schemeClr val="tx1"/>
              </a:solidFill>
            </a:endParaRPr>
          </a:p>
          <a:p>
            <a:r>
              <a:rPr lang="en-US" sz="1800" b="1" dirty="0">
                <a:solidFill>
                  <a:schemeClr val="tx1"/>
                </a:solidFill>
              </a:rPr>
              <a:t>    </a:t>
            </a:r>
            <a:r>
              <a:rPr lang="en-US" sz="1800" b="1" dirty="0" smtClean="0">
                <a:solidFill>
                  <a:schemeClr val="tx1"/>
                </a:solidFill>
              </a:rPr>
              <a:t>Develop </a:t>
            </a:r>
            <a:r>
              <a:rPr lang="en-US" sz="1800" b="1" dirty="0">
                <a:solidFill>
                  <a:schemeClr val="tx1"/>
                </a:solidFill>
              </a:rPr>
              <a:t>improved education for EMS providers, nursing and physicians </a:t>
            </a:r>
            <a:endParaRPr lang="en-US" sz="1800" b="1" dirty="0" smtClean="0">
              <a:solidFill>
                <a:schemeClr val="tx1"/>
              </a:solidFill>
            </a:endParaRPr>
          </a:p>
          <a:p>
            <a:pPr marL="0" indent="0">
              <a:buNone/>
            </a:pPr>
            <a:endParaRPr lang="en-US" sz="1800" b="1" dirty="0">
              <a:solidFill>
                <a:schemeClr val="tx1"/>
              </a:solidFill>
            </a:endParaRPr>
          </a:p>
          <a:p>
            <a:r>
              <a:rPr lang="en-US" sz="1800" b="1" dirty="0">
                <a:solidFill>
                  <a:schemeClr val="tx1"/>
                </a:solidFill>
              </a:rPr>
              <a:t>     Increase medical director involvement in pre-hospital STEMI </a:t>
            </a:r>
            <a:r>
              <a:rPr lang="en-US" sz="1800" b="1" dirty="0" smtClean="0">
                <a:solidFill>
                  <a:schemeClr val="tx1"/>
                </a:solidFill>
              </a:rPr>
              <a:t>care</a:t>
            </a:r>
          </a:p>
          <a:p>
            <a:pPr marL="0" indent="0">
              <a:buNone/>
            </a:pPr>
            <a:endParaRPr lang="en-US" sz="1800" b="1" dirty="0">
              <a:solidFill>
                <a:schemeClr val="tx1"/>
              </a:solidFill>
            </a:endParaRPr>
          </a:p>
          <a:p>
            <a:r>
              <a:rPr lang="en-US" sz="1800" b="1" dirty="0">
                <a:solidFill>
                  <a:schemeClr val="tx1"/>
                </a:solidFill>
              </a:rPr>
              <a:t>      Provide public education to improve recognition and </a:t>
            </a:r>
            <a:endParaRPr lang="en-US" sz="1800" b="1" dirty="0" smtClean="0">
              <a:solidFill>
                <a:schemeClr val="tx1"/>
              </a:solidFill>
            </a:endParaRPr>
          </a:p>
          <a:p>
            <a:pPr marL="0" indent="0">
              <a:buNone/>
            </a:pPr>
            <a:r>
              <a:rPr lang="en-US" sz="1800" b="1" dirty="0" smtClean="0">
                <a:solidFill>
                  <a:schemeClr val="tx1"/>
                </a:solidFill>
              </a:rPr>
              <a:t>            appropriate actions</a:t>
            </a:r>
            <a:endParaRPr lang="en-US" sz="1800" b="1" dirty="0">
              <a:solidFill>
                <a:schemeClr val="tx1"/>
              </a:solidFill>
            </a:endParaRPr>
          </a:p>
          <a:p>
            <a:pPr marL="0" indent="0">
              <a:buNone/>
            </a:pPr>
            <a:endParaRPr lang="en-US" sz="2000" dirty="0"/>
          </a:p>
        </p:txBody>
      </p:sp>
      <p:pic>
        <p:nvPicPr>
          <p:cNvPr id="4" name="irc_mi" descr="http://a248.e.akamai.net/origin-cdn.volusion.com/pomkb.sfmxx/v/vspfiles/photos/D1104-2.jpg"/>
          <p:cNvPicPr/>
          <p:nvPr/>
        </p:nvPicPr>
        <p:blipFill>
          <a:blip r:embed="rId2"/>
          <a:srcRect/>
          <a:stretch>
            <a:fillRect/>
          </a:stretch>
        </p:blipFill>
        <p:spPr bwMode="auto">
          <a:xfrm>
            <a:off x="193964" y="533400"/>
            <a:ext cx="925830" cy="914400"/>
          </a:xfrm>
          <a:prstGeom prst="rect">
            <a:avLst/>
          </a:prstGeom>
          <a:noFill/>
          <a:ln w="9525">
            <a:noFill/>
            <a:miter lim="800000"/>
            <a:headEnd/>
            <a:tailEnd/>
          </a:ln>
        </p:spPr>
      </p:pic>
    </p:spTree>
    <p:extLst>
      <p:ext uri="{BB962C8B-B14F-4D97-AF65-F5344CB8AC3E}">
        <p14:creationId xmlns:p14="http://schemas.microsoft.com/office/powerpoint/2010/main" val="7305675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2">
                    <a:lumMod val="75000"/>
                  </a:schemeClr>
                </a:solidFill>
              </a:rPr>
              <a:t>Metro STEMI Task Force</a:t>
            </a:r>
            <a:endParaRPr lang="en-US" dirty="0"/>
          </a:p>
        </p:txBody>
      </p:sp>
      <p:sp>
        <p:nvSpPr>
          <p:cNvPr id="3" name="Content Placeholder 2"/>
          <p:cNvSpPr>
            <a:spLocks noGrp="1"/>
          </p:cNvSpPr>
          <p:nvPr>
            <p:ph idx="1"/>
          </p:nvPr>
        </p:nvSpPr>
        <p:spPr/>
        <p:txBody>
          <a:bodyPr/>
          <a:lstStyle/>
          <a:p>
            <a:pPr marL="0" indent="0">
              <a:buNone/>
            </a:pPr>
            <a:r>
              <a:rPr lang="en-US" dirty="0" smtClean="0"/>
              <a:t>		 </a:t>
            </a:r>
            <a:r>
              <a:rPr lang="en-US" sz="3200" b="1" dirty="0" smtClean="0">
                <a:solidFill>
                  <a:schemeClr val="tx1"/>
                </a:solidFill>
              </a:rPr>
              <a:t>2016 Task Force Initiatives</a:t>
            </a:r>
          </a:p>
          <a:p>
            <a:pPr marL="0" indent="0">
              <a:buNone/>
            </a:pPr>
            <a:endParaRPr lang="en-US" sz="3200" b="1" dirty="0">
              <a:solidFill>
                <a:schemeClr val="tx1"/>
              </a:solidFill>
            </a:endParaRPr>
          </a:p>
          <a:p>
            <a:pPr marL="0" indent="0">
              <a:buNone/>
            </a:pPr>
            <a:r>
              <a:rPr lang="en-US" sz="3200" b="1" dirty="0" smtClean="0">
                <a:solidFill>
                  <a:schemeClr val="tx1"/>
                </a:solidFill>
              </a:rPr>
              <a:t>Implement STEMI Kit protocol</a:t>
            </a:r>
          </a:p>
          <a:p>
            <a:pPr marL="0" indent="0">
              <a:buNone/>
            </a:pPr>
            <a:r>
              <a:rPr lang="en-US" sz="3200" b="1" dirty="0" smtClean="0">
                <a:solidFill>
                  <a:schemeClr val="tx1"/>
                </a:solidFill>
              </a:rPr>
              <a:t>Continue emphasis on STEMI Tag completion</a:t>
            </a:r>
          </a:p>
          <a:p>
            <a:pPr marL="0" indent="0">
              <a:buNone/>
            </a:pPr>
            <a:r>
              <a:rPr lang="en-US" sz="3200" b="1" dirty="0" smtClean="0">
                <a:solidFill>
                  <a:schemeClr val="tx1"/>
                </a:solidFill>
              </a:rPr>
              <a:t>Develop strategic plan for Community Education in order to further decrease time of symptom onset to Balloon</a:t>
            </a:r>
            <a:endParaRPr lang="en-US" sz="3200" dirty="0" smtClean="0"/>
          </a:p>
          <a:p>
            <a:pPr marL="0" indent="0">
              <a:buNone/>
            </a:pPr>
            <a:endParaRPr lang="en-US" sz="3200" dirty="0"/>
          </a:p>
          <a:p>
            <a:pPr marL="0" indent="0">
              <a:buNone/>
            </a:pPr>
            <a:endParaRPr lang="en-US" sz="3200" dirty="0" smtClean="0"/>
          </a:p>
          <a:p>
            <a:pPr lvl="1"/>
            <a:endParaRPr lang="en-US" dirty="0"/>
          </a:p>
        </p:txBody>
      </p:sp>
    </p:spTree>
    <p:extLst>
      <p:ext uri="{BB962C8B-B14F-4D97-AF65-F5344CB8AC3E}">
        <p14:creationId xmlns:p14="http://schemas.microsoft.com/office/powerpoint/2010/main" val="20999100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8763000" cy="944562"/>
          </a:xfrm>
        </p:spPr>
        <p:txBody>
          <a:bodyPr>
            <a:normAutofit/>
          </a:bodyPr>
          <a:lstStyle/>
          <a:p>
            <a:r>
              <a:rPr lang="en-US" sz="4400" b="1" dirty="0" smtClean="0">
                <a:solidFill>
                  <a:schemeClr val="accent2">
                    <a:lumMod val="75000"/>
                  </a:schemeClr>
                </a:solidFill>
              </a:rPr>
              <a:t>STEMI </a:t>
            </a:r>
            <a:r>
              <a:rPr lang="en-US" sz="4400" b="1" dirty="0">
                <a:solidFill>
                  <a:schemeClr val="accent2">
                    <a:lumMod val="75000"/>
                  </a:schemeClr>
                </a:solidFill>
              </a:rPr>
              <a:t>Task </a:t>
            </a:r>
            <a:r>
              <a:rPr lang="en-US" sz="4400" b="1" dirty="0" smtClean="0">
                <a:solidFill>
                  <a:schemeClr val="accent2">
                    <a:lumMod val="75000"/>
                  </a:schemeClr>
                </a:solidFill>
              </a:rPr>
              <a:t>Force Data Points</a:t>
            </a:r>
            <a:endParaRPr lang="en-US" sz="4400" dirty="0"/>
          </a:p>
        </p:txBody>
      </p:sp>
      <p:sp>
        <p:nvSpPr>
          <p:cNvPr id="4" name="Rectangle 3"/>
          <p:cNvSpPr/>
          <p:nvPr/>
        </p:nvSpPr>
        <p:spPr>
          <a:xfrm>
            <a:off x="152400" y="1859340"/>
            <a:ext cx="9448800" cy="3970318"/>
          </a:xfrm>
          <a:prstGeom prst="rect">
            <a:avLst/>
          </a:prstGeom>
        </p:spPr>
        <p:txBody>
          <a:bodyPr wrap="square">
            <a:spAutoFit/>
          </a:bodyPr>
          <a:lstStyle/>
          <a:p>
            <a:pPr marL="571500" indent="-571500">
              <a:buFont typeface="Arial" panose="020B0604020202020204" pitchFamily="34" charset="0"/>
              <a:buChar char="•"/>
            </a:pPr>
            <a:r>
              <a:rPr lang="en-US" sz="2800" b="1" dirty="0" smtClean="0">
                <a:latin typeface="+mj-lt"/>
              </a:rPr>
              <a:t>Time of symptom onset </a:t>
            </a:r>
          </a:p>
          <a:p>
            <a:pPr marL="571500" indent="-571500">
              <a:buFont typeface="Arial" panose="020B0604020202020204" pitchFamily="34" charset="0"/>
              <a:buChar char="•"/>
            </a:pPr>
            <a:endParaRPr lang="en-US" sz="2800" b="1" dirty="0" smtClean="0">
              <a:latin typeface="+mj-lt"/>
            </a:endParaRPr>
          </a:p>
          <a:p>
            <a:pPr marL="571500" indent="-571500">
              <a:buFont typeface="Arial" panose="020B0604020202020204" pitchFamily="34" charset="0"/>
              <a:buChar char="•"/>
            </a:pPr>
            <a:r>
              <a:rPr lang="en-US" sz="2800" b="1" dirty="0">
                <a:latin typeface="+mj-lt"/>
              </a:rPr>
              <a:t> Dispatch time from communications center </a:t>
            </a:r>
          </a:p>
          <a:p>
            <a:pPr marL="571500" indent="-571500">
              <a:buFont typeface="Arial" panose="020B0604020202020204" pitchFamily="34" charset="0"/>
              <a:buChar char="•"/>
            </a:pPr>
            <a:endParaRPr lang="en-US" sz="2800" b="1" dirty="0" smtClean="0">
              <a:latin typeface="+mj-lt"/>
            </a:endParaRPr>
          </a:p>
          <a:p>
            <a:pPr marL="571500" indent="-571500">
              <a:buFont typeface="Arial" panose="020B0604020202020204" pitchFamily="34" charset="0"/>
              <a:buChar char="•"/>
            </a:pPr>
            <a:r>
              <a:rPr lang="en-US" sz="2800" b="1" dirty="0" smtClean="0">
                <a:latin typeface="+mj-lt"/>
              </a:rPr>
              <a:t>Time </a:t>
            </a:r>
            <a:r>
              <a:rPr lang="en-US" sz="2800" b="1" dirty="0">
                <a:latin typeface="+mj-lt"/>
              </a:rPr>
              <a:t>of 1st medical contact </a:t>
            </a:r>
            <a:endParaRPr lang="en-US" sz="2800" b="1" dirty="0" smtClean="0">
              <a:latin typeface="+mj-lt"/>
            </a:endParaRPr>
          </a:p>
          <a:p>
            <a:pPr marL="571500" indent="-571500">
              <a:buFont typeface="Arial" panose="020B0604020202020204" pitchFamily="34" charset="0"/>
              <a:buChar char="•"/>
            </a:pPr>
            <a:endParaRPr lang="en-US" sz="2800" b="1" dirty="0">
              <a:latin typeface="+mj-lt"/>
            </a:endParaRPr>
          </a:p>
          <a:p>
            <a:pPr marL="571500" indent="-571500">
              <a:buFont typeface="Arial" panose="020B0604020202020204" pitchFamily="34" charset="0"/>
              <a:buChar char="•"/>
            </a:pPr>
            <a:r>
              <a:rPr lang="en-US" sz="2800" b="1" dirty="0" smtClean="0">
                <a:latin typeface="+mj-lt"/>
              </a:rPr>
              <a:t> </a:t>
            </a:r>
            <a:r>
              <a:rPr lang="en-US" sz="2800" b="1" dirty="0">
                <a:latin typeface="+mj-lt"/>
              </a:rPr>
              <a:t>Time of 1st ECG </a:t>
            </a:r>
            <a:r>
              <a:rPr lang="en-US" sz="2800" b="1" dirty="0" smtClean="0">
                <a:latin typeface="+mj-lt"/>
              </a:rPr>
              <a:t> </a:t>
            </a:r>
            <a:endParaRPr lang="en-US" sz="2800" b="1" dirty="0">
              <a:latin typeface="+mj-lt"/>
            </a:endParaRPr>
          </a:p>
          <a:p>
            <a:pPr marL="571500" indent="-571500">
              <a:buFont typeface="Arial" panose="020B0604020202020204" pitchFamily="34" charset="0"/>
              <a:buChar char="•"/>
            </a:pPr>
            <a:endParaRPr lang="en-US" sz="2800" b="1" dirty="0">
              <a:latin typeface="+mj-lt"/>
            </a:endParaRPr>
          </a:p>
          <a:p>
            <a:pPr marL="571500" indent="-571500">
              <a:buFont typeface="Arial" panose="020B0604020202020204" pitchFamily="34" charset="0"/>
              <a:buChar char="•"/>
            </a:pPr>
            <a:r>
              <a:rPr lang="en-US" sz="2800" b="1" dirty="0" smtClean="0">
                <a:latin typeface="+mj-lt"/>
              </a:rPr>
              <a:t> </a:t>
            </a:r>
            <a:r>
              <a:rPr lang="en-US" sz="2800" b="1" dirty="0">
                <a:latin typeface="+mj-lt"/>
              </a:rPr>
              <a:t>Scene </a:t>
            </a:r>
            <a:r>
              <a:rPr lang="en-US" sz="2800" b="1" dirty="0" smtClean="0">
                <a:latin typeface="+mj-lt"/>
              </a:rPr>
              <a:t>times and details may be added</a:t>
            </a:r>
          </a:p>
        </p:txBody>
      </p:sp>
      <p:pic>
        <p:nvPicPr>
          <p:cNvPr id="5" name="irc_mi" descr="http://a248.e.akamai.net/origin-cdn.volusion.com/pomkb.sfmxx/v/vspfiles/photos/D1104-2.jpg"/>
          <p:cNvPicPr/>
          <p:nvPr/>
        </p:nvPicPr>
        <p:blipFill>
          <a:blip r:embed="rId2"/>
          <a:srcRect/>
          <a:stretch>
            <a:fillRect/>
          </a:stretch>
        </p:blipFill>
        <p:spPr bwMode="auto">
          <a:xfrm>
            <a:off x="152400" y="435153"/>
            <a:ext cx="925830" cy="914400"/>
          </a:xfrm>
          <a:prstGeom prst="rect">
            <a:avLst/>
          </a:prstGeom>
          <a:noFill/>
          <a:ln w="9525">
            <a:noFill/>
            <a:miter lim="800000"/>
            <a:headEnd/>
            <a:tailEnd/>
          </a:ln>
        </p:spPr>
      </p:pic>
    </p:spTree>
    <p:extLst>
      <p:ext uri="{BB962C8B-B14F-4D97-AF65-F5344CB8AC3E}">
        <p14:creationId xmlns:p14="http://schemas.microsoft.com/office/powerpoint/2010/main" val="231959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C:\Users\hillkm\AppData\Local\Microsoft\Windows\Temporary Internet Files\Content.IE5\SQ78E52N\jeremybennett_sticky_note_pad_and_pencil_clip_art_944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7937" y="1404937"/>
            <a:ext cx="4048125" cy="40481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67000" y="1466832"/>
            <a:ext cx="2874633" cy="461665"/>
          </a:xfrm>
          <a:prstGeom prst="rect">
            <a:avLst/>
          </a:prstGeom>
          <a:noFill/>
        </p:spPr>
        <p:txBody>
          <a:bodyPr wrap="none" rtlCol="0">
            <a:spAutoFit/>
          </a:bodyPr>
          <a:lstStyle/>
          <a:p>
            <a:r>
              <a:rPr lang="en-US" sz="2400" dirty="0" smtClean="0"/>
              <a:t>STEMI ALERT?????</a:t>
            </a:r>
            <a:endParaRPr lang="en-US" sz="2400" dirty="0"/>
          </a:p>
        </p:txBody>
      </p:sp>
      <p:sp>
        <p:nvSpPr>
          <p:cNvPr id="3" name="TextBox 2"/>
          <p:cNvSpPr txBox="1"/>
          <p:nvPr/>
        </p:nvSpPr>
        <p:spPr>
          <a:xfrm>
            <a:off x="2667000" y="1933515"/>
            <a:ext cx="3550426" cy="400110"/>
          </a:xfrm>
          <a:prstGeom prst="rect">
            <a:avLst/>
          </a:prstGeom>
          <a:noFill/>
        </p:spPr>
        <p:txBody>
          <a:bodyPr wrap="square" rtlCol="0">
            <a:spAutoFit/>
          </a:bodyPr>
          <a:lstStyle/>
          <a:p>
            <a:r>
              <a:rPr lang="en-US" sz="2000" dirty="0" smtClean="0"/>
              <a:t>Don’t forget your TAG</a:t>
            </a:r>
            <a:endParaRPr lang="en-US" sz="2000" dirty="0"/>
          </a:p>
        </p:txBody>
      </p:sp>
      <p:sp>
        <p:nvSpPr>
          <p:cNvPr id="4" name="TextBox 3"/>
          <p:cNvSpPr txBox="1"/>
          <p:nvPr/>
        </p:nvSpPr>
        <p:spPr>
          <a:xfrm>
            <a:off x="914400" y="5257800"/>
            <a:ext cx="7351693" cy="923330"/>
          </a:xfrm>
          <a:prstGeom prst="rect">
            <a:avLst/>
          </a:prstGeom>
          <a:noFill/>
        </p:spPr>
        <p:txBody>
          <a:bodyPr wrap="none" rtlCol="0">
            <a:spAutoFit/>
          </a:bodyPr>
          <a:lstStyle/>
          <a:p>
            <a:r>
              <a:rPr lang="en-US" dirty="0" smtClean="0"/>
              <a:t>Tags now included in your STEMI Kit!</a:t>
            </a:r>
          </a:p>
          <a:p>
            <a:r>
              <a:rPr lang="en-US" dirty="0" smtClean="0"/>
              <a:t>Kits provided by Emergency Dept. at IMMC, ILH, Mercy Downtown, </a:t>
            </a:r>
          </a:p>
          <a:p>
            <a:r>
              <a:rPr lang="en-US" dirty="0" smtClean="0"/>
              <a:t>Mercy West Lakes</a:t>
            </a:r>
            <a:endParaRPr lang="en-US" dirty="0"/>
          </a:p>
        </p:txBody>
      </p:sp>
    </p:spTree>
    <p:extLst>
      <p:ext uri="{BB962C8B-B14F-4D97-AF65-F5344CB8AC3E}">
        <p14:creationId xmlns:p14="http://schemas.microsoft.com/office/powerpoint/2010/main" val="36875246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lstStyle/>
          <a:p>
            <a:r>
              <a:rPr lang="it-IT" dirty="0"/>
              <a:t/>
            </a:r>
            <a:br>
              <a:rPr lang="it-IT" dirty="0"/>
            </a:br>
            <a:r>
              <a:rPr lang="it-IT" dirty="0"/>
              <a:t>     </a:t>
            </a:r>
            <a:r>
              <a:rPr lang="en-US" b="1" dirty="0" smtClean="0">
                <a:solidFill>
                  <a:schemeClr val="accent2">
                    <a:lumMod val="75000"/>
                  </a:schemeClr>
                </a:solidFill>
              </a:rPr>
              <a:t>STEMI  Kit  for  EMS</a:t>
            </a:r>
            <a:endParaRPr lang="en-US" dirty="0"/>
          </a:p>
        </p:txBody>
      </p:sp>
      <p:sp>
        <p:nvSpPr>
          <p:cNvPr id="3" name="Content Placeholder 2"/>
          <p:cNvSpPr>
            <a:spLocks noGrp="1"/>
          </p:cNvSpPr>
          <p:nvPr>
            <p:ph idx="1"/>
          </p:nvPr>
        </p:nvSpPr>
        <p:spPr>
          <a:xfrm>
            <a:off x="457200" y="1219200"/>
            <a:ext cx="8229600" cy="4906963"/>
          </a:xfrm>
        </p:spPr>
        <p:txBody>
          <a:bodyPr>
            <a:noAutofit/>
          </a:bodyPr>
          <a:lstStyle/>
          <a:p>
            <a:r>
              <a:rPr lang="en-US" b="1" dirty="0" smtClean="0">
                <a:solidFill>
                  <a:schemeClr val="tx1"/>
                </a:solidFill>
              </a:rPr>
              <a:t>The STEMI Kit includes </a:t>
            </a:r>
            <a:endParaRPr lang="en-US" b="1" dirty="0">
              <a:solidFill>
                <a:schemeClr val="tx1"/>
              </a:solidFill>
            </a:endParaRPr>
          </a:p>
          <a:p>
            <a:pPr lvl="1"/>
            <a:r>
              <a:rPr lang="en-US" b="1" dirty="0" smtClean="0">
                <a:solidFill>
                  <a:schemeClr val="tx1"/>
                </a:solidFill>
              </a:rPr>
              <a:t>Pt. belonging bag</a:t>
            </a:r>
          </a:p>
          <a:p>
            <a:pPr lvl="1"/>
            <a:r>
              <a:rPr lang="en-US" b="1" dirty="0" smtClean="0">
                <a:solidFill>
                  <a:schemeClr val="tx1"/>
                </a:solidFill>
              </a:rPr>
              <a:t>STEMI Tag</a:t>
            </a:r>
          </a:p>
          <a:p>
            <a:pPr lvl="1"/>
            <a:r>
              <a:rPr lang="en-US" b="1" dirty="0" smtClean="0">
                <a:solidFill>
                  <a:schemeClr val="tx1"/>
                </a:solidFill>
              </a:rPr>
              <a:t>Pt. gown</a:t>
            </a:r>
          </a:p>
          <a:p>
            <a:r>
              <a:rPr lang="en-US" b="1" dirty="0" smtClean="0">
                <a:solidFill>
                  <a:schemeClr val="tx1"/>
                </a:solidFill>
              </a:rPr>
              <a:t>Each ambulance should pick up initial kit from one of the following Emergency Depts. </a:t>
            </a:r>
            <a:endParaRPr lang="en-US" b="1" dirty="0">
              <a:solidFill>
                <a:schemeClr val="tx1"/>
              </a:solidFill>
            </a:endParaRPr>
          </a:p>
          <a:p>
            <a:pPr lvl="1"/>
            <a:r>
              <a:rPr lang="en-US" b="1" dirty="0" smtClean="0">
                <a:solidFill>
                  <a:schemeClr val="tx1"/>
                </a:solidFill>
              </a:rPr>
              <a:t>IMMC, ILH, Mercy Downtown, Mercy West Lakes, When dropping off your STEMI  Pt., pick up a replacement kit for your ambulance </a:t>
            </a:r>
          </a:p>
          <a:p>
            <a:endParaRPr lang="en-US" b="1" dirty="0" smtClean="0">
              <a:solidFill>
                <a:schemeClr val="tx1"/>
              </a:solidFill>
            </a:endParaRPr>
          </a:p>
          <a:p>
            <a:r>
              <a:rPr lang="en-US" b="1" dirty="0" smtClean="0">
                <a:solidFill>
                  <a:schemeClr val="tx1"/>
                </a:solidFill>
              </a:rPr>
              <a:t>If time permits, All STEMI  Patients should be fully undressed, placed in patient gown. At a minimum,  STEMI  Tag should be initiated. </a:t>
            </a:r>
          </a:p>
          <a:p>
            <a:pPr marL="0" indent="0">
              <a:buNone/>
            </a:pPr>
            <a:endParaRPr lang="en-US" b="1" dirty="0">
              <a:solidFill>
                <a:schemeClr val="tx1"/>
              </a:solidFill>
            </a:endParaRPr>
          </a:p>
          <a:p>
            <a:pPr marL="0" indent="0">
              <a:buNone/>
            </a:pPr>
            <a:r>
              <a:rPr lang="en-US" sz="2000" b="1" dirty="0">
                <a:solidFill>
                  <a:srgbClr val="C00000"/>
                </a:solidFill>
              </a:rPr>
              <a:t> </a:t>
            </a:r>
            <a:r>
              <a:rPr lang="en-US" sz="2000" b="1" dirty="0" smtClean="0">
                <a:solidFill>
                  <a:srgbClr val="C00000"/>
                </a:solidFill>
              </a:rPr>
              <a:t>    </a:t>
            </a:r>
            <a:r>
              <a:rPr lang="en-US" sz="1800" b="1" dirty="0" smtClean="0">
                <a:solidFill>
                  <a:srgbClr val="C00000"/>
                </a:solidFill>
              </a:rPr>
              <a:t>STEMI Kit Pilot project was very successful in reducing time to balloon </a:t>
            </a:r>
            <a:endParaRPr lang="en-US" sz="2000" b="1" dirty="0">
              <a:solidFill>
                <a:srgbClr val="C00000"/>
              </a:solidFill>
            </a:endParaRPr>
          </a:p>
        </p:txBody>
      </p:sp>
    </p:spTree>
    <p:extLst>
      <p:ext uri="{BB962C8B-B14F-4D97-AF65-F5344CB8AC3E}">
        <p14:creationId xmlns:p14="http://schemas.microsoft.com/office/powerpoint/2010/main" val="28290387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2527355229"/>
              </p:ext>
            </p:extLst>
          </p:nvPr>
        </p:nvGraphicFramePr>
        <p:xfrm>
          <a:off x="3352800" y="20782"/>
          <a:ext cx="5168900" cy="6858000"/>
        </p:xfrm>
        <a:graphic>
          <a:graphicData uri="http://schemas.openxmlformats.org/presentationml/2006/ole">
            <mc:AlternateContent xmlns:mc="http://schemas.openxmlformats.org/markup-compatibility/2006">
              <mc:Choice xmlns:v="urn:schemas-microsoft-com:vml" Requires="v">
                <p:oleObj spid="_x0000_s1062" name="Acrobat Document" r:id="rId4" imgW="4457534" imgH="5914785" progId="AcroExch.Document.11">
                  <p:embed/>
                </p:oleObj>
              </mc:Choice>
              <mc:Fallback>
                <p:oleObj name="Acrobat Document" r:id="rId4" imgW="4457534" imgH="5914785" progId="AcroExch.Document.11">
                  <p:embed/>
                  <p:pic>
                    <p:nvPicPr>
                      <p:cNvPr id="0" name=""/>
                      <p:cNvPicPr/>
                      <p:nvPr/>
                    </p:nvPicPr>
                    <p:blipFill>
                      <a:blip r:embed="rId5"/>
                      <a:stretch>
                        <a:fillRect/>
                      </a:stretch>
                    </p:blipFill>
                    <p:spPr>
                      <a:xfrm>
                        <a:off x="3352800" y="20782"/>
                        <a:ext cx="5168900" cy="6858000"/>
                      </a:xfrm>
                      <a:prstGeom prst="rect">
                        <a:avLst/>
                      </a:prstGeom>
                    </p:spPr>
                  </p:pic>
                </p:oleObj>
              </mc:Fallback>
            </mc:AlternateContent>
          </a:graphicData>
        </a:graphic>
      </p:graphicFrame>
      <p:sp>
        <p:nvSpPr>
          <p:cNvPr id="2" name="TextBox 1"/>
          <p:cNvSpPr txBox="1"/>
          <p:nvPr/>
        </p:nvSpPr>
        <p:spPr>
          <a:xfrm>
            <a:off x="1066800" y="1371600"/>
            <a:ext cx="2209800" cy="3785652"/>
          </a:xfrm>
          <a:prstGeom prst="rect">
            <a:avLst/>
          </a:prstGeom>
          <a:noFill/>
        </p:spPr>
        <p:txBody>
          <a:bodyPr wrap="square" rtlCol="0">
            <a:spAutoFit/>
          </a:bodyPr>
          <a:lstStyle/>
          <a:p>
            <a:r>
              <a:rPr lang="en-US" sz="4800" b="1" dirty="0">
                <a:solidFill>
                  <a:schemeClr val="accent2">
                    <a:lumMod val="75000"/>
                  </a:schemeClr>
                </a:solidFill>
              </a:rPr>
              <a:t>STEMI Task Force </a:t>
            </a:r>
            <a:r>
              <a:rPr lang="en-US" sz="4800" b="1" dirty="0" smtClean="0">
                <a:solidFill>
                  <a:schemeClr val="accent2">
                    <a:lumMod val="75000"/>
                  </a:schemeClr>
                </a:solidFill>
              </a:rPr>
              <a:t>Data Tag</a:t>
            </a:r>
            <a:endParaRPr lang="en-US" sz="4800" dirty="0"/>
          </a:p>
        </p:txBody>
      </p:sp>
      <p:pic>
        <p:nvPicPr>
          <p:cNvPr id="5" name="irc_mi" descr="http://a248.e.akamai.net/origin-cdn.volusion.com/pomkb.sfmxx/v/vspfiles/photos/D1104-2.jpg"/>
          <p:cNvPicPr/>
          <p:nvPr/>
        </p:nvPicPr>
        <p:blipFill>
          <a:blip r:embed="rId6"/>
          <a:srcRect/>
          <a:stretch>
            <a:fillRect/>
          </a:stretch>
        </p:blipFill>
        <p:spPr bwMode="auto">
          <a:xfrm>
            <a:off x="1834515" y="228600"/>
            <a:ext cx="925830" cy="914400"/>
          </a:xfrm>
          <a:prstGeom prst="rect">
            <a:avLst/>
          </a:prstGeom>
          <a:noFill/>
          <a:ln w="9525">
            <a:noFill/>
            <a:miter lim="800000"/>
            <a:headEnd/>
            <a:tailEnd/>
          </a:ln>
        </p:spPr>
      </p:pic>
    </p:spTree>
    <p:extLst>
      <p:ext uri="{BB962C8B-B14F-4D97-AF65-F5344CB8AC3E}">
        <p14:creationId xmlns:p14="http://schemas.microsoft.com/office/powerpoint/2010/main" val="30208745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solidFill>
                  <a:srgbClr val="A20000"/>
                </a:solidFill>
              </a:rPr>
              <a:t>Back side of Tag</a:t>
            </a:r>
            <a:endParaRPr lang="en-US" dirty="0">
              <a:solidFill>
                <a:srgbClr val="A20000"/>
              </a:solidFill>
            </a:endParaRPr>
          </a:p>
        </p:txBody>
      </p:sp>
      <p:sp>
        <p:nvSpPr>
          <p:cNvPr id="3" name="Content Placeholder 2"/>
          <p:cNvSpPr>
            <a:spLocks noGrp="1"/>
          </p:cNvSpPr>
          <p:nvPr>
            <p:ph idx="1"/>
          </p:nvPr>
        </p:nvSpPr>
        <p:spPr>
          <a:xfrm>
            <a:off x="533400" y="1600200"/>
            <a:ext cx="8229600" cy="5105400"/>
          </a:xfrm>
          <a:ln w="76200">
            <a:solidFill>
              <a:schemeClr val="tx2">
                <a:lumMod val="40000"/>
                <a:lumOff val="60000"/>
              </a:schemeClr>
            </a:solidFill>
          </a:ln>
        </p:spPr>
        <p:txBody>
          <a:bodyPr>
            <a:normAutofit fontScale="92500" lnSpcReduction="20000"/>
          </a:bodyPr>
          <a:lstStyle/>
          <a:p>
            <a:pPr marL="0" indent="0">
              <a:buNone/>
            </a:pPr>
            <a:r>
              <a:rPr lang="en-US" sz="3500" b="1" dirty="0">
                <a:solidFill>
                  <a:srgbClr val="FF0000"/>
                </a:solidFill>
              </a:rPr>
              <a:t>Reminder</a:t>
            </a:r>
          </a:p>
          <a:p>
            <a:r>
              <a:rPr lang="en-US" dirty="0" smtClean="0">
                <a:solidFill>
                  <a:schemeClr val="tx1"/>
                </a:solidFill>
              </a:rPr>
              <a:t>	 Provide </a:t>
            </a:r>
            <a:r>
              <a:rPr lang="en-US" dirty="0">
                <a:solidFill>
                  <a:schemeClr val="tx1"/>
                </a:solidFill>
              </a:rPr>
              <a:t>copy of your 12 lead</a:t>
            </a:r>
          </a:p>
          <a:p>
            <a:r>
              <a:rPr lang="en-US" dirty="0" smtClean="0">
                <a:solidFill>
                  <a:schemeClr val="tx1"/>
                </a:solidFill>
              </a:rPr>
              <a:t>	 </a:t>
            </a:r>
            <a:r>
              <a:rPr lang="en-US" dirty="0">
                <a:solidFill>
                  <a:schemeClr val="tx1"/>
                </a:solidFill>
              </a:rPr>
              <a:t>Label 12 lead with Pt. name and age</a:t>
            </a:r>
          </a:p>
          <a:p>
            <a:r>
              <a:rPr lang="en-US" dirty="0" smtClean="0">
                <a:solidFill>
                  <a:schemeClr val="tx1"/>
                </a:solidFill>
              </a:rPr>
              <a:t> 	 Complete </a:t>
            </a:r>
            <a:r>
              <a:rPr lang="en-US" dirty="0">
                <a:solidFill>
                  <a:schemeClr val="tx1"/>
                </a:solidFill>
              </a:rPr>
              <a:t>and leave tag on Pt. </a:t>
            </a:r>
            <a:r>
              <a:rPr lang="en-US" dirty="0" smtClean="0">
                <a:solidFill>
                  <a:schemeClr val="tx1"/>
                </a:solidFill>
              </a:rPr>
              <a:t>or with nurse</a:t>
            </a:r>
          </a:p>
          <a:p>
            <a:endParaRPr lang="en-US" dirty="0">
              <a:solidFill>
                <a:schemeClr val="tx1"/>
              </a:solidFill>
            </a:endParaRPr>
          </a:p>
          <a:p>
            <a:r>
              <a:rPr lang="en-US" b="1" dirty="0" smtClean="0">
                <a:solidFill>
                  <a:schemeClr val="tx1"/>
                </a:solidFill>
              </a:rPr>
              <a:t>        </a:t>
            </a:r>
            <a:r>
              <a:rPr lang="en-US" b="1" dirty="0">
                <a:solidFill>
                  <a:schemeClr val="tx1"/>
                </a:solidFill>
              </a:rPr>
              <a:t>Go to CIEMSD website to </a:t>
            </a:r>
            <a:r>
              <a:rPr lang="en-US" b="1" dirty="0" smtClean="0">
                <a:solidFill>
                  <a:schemeClr val="tx1"/>
                </a:solidFill>
              </a:rPr>
              <a:t>request Patient </a:t>
            </a:r>
            <a:r>
              <a:rPr lang="en-US" b="1" dirty="0">
                <a:solidFill>
                  <a:schemeClr val="tx1"/>
                </a:solidFill>
              </a:rPr>
              <a:t>follow </a:t>
            </a:r>
            <a:r>
              <a:rPr lang="en-US" b="1" dirty="0" smtClean="0">
                <a:solidFill>
                  <a:schemeClr val="tx1"/>
                </a:solidFill>
              </a:rPr>
              <a:t>up</a:t>
            </a:r>
          </a:p>
          <a:p>
            <a:pPr marL="0" indent="0">
              <a:buNone/>
            </a:pPr>
            <a:endParaRPr lang="en-US" b="1" dirty="0">
              <a:solidFill>
                <a:schemeClr val="tx1"/>
              </a:solidFill>
            </a:endParaRPr>
          </a:p>
          <a:p>
            <a:pPr marL="0" indent="0">
              <a:buNone/>
            </a:pPr>
            <a:r>
              <a:rPr lang="en-US" dirty="0" smtClean="0">
                <a:solidFill>
                  <a:schemeClr val="tx1"/>
                </a:solidFill>
              </a:rPr>
              <a:t>		http</a:t>
            </a:r>
            <a:r>
              <a:rPr lang="en-US" dirty="0">
                <a:solidFill>
                  <a:schemeClr val="tx1"/>
                </a:solidFill>
              </a:rPr>
              <a:t>://www.ciemsd.org/?page_id=518</a:t>
            </a:r>
          </a:p>
          <a:p>
            <a:pPr marL="0" indent="0">
              <a:buNone/>
            </a:pPr>
            <a:r>
              <a:rPr lang="en-US" dirty="0" smtClean="0">
                <a:solidFill>
                  <a:schemeClr val="tx1"/>
                </a:solidFill>
              </a:rPr>
              <a:t>		(password</a:t>
            </a:r>
            <a:r>
              <a:rPr lang="en-US" dirty="0">
                <a:solidFill>
                  <a:schemeClr val="tx1"/>
                </a:solidFill>
              </a:rPr>
              <a:t>: </a:t>
            </a:r>
            <a:r>
              <a:rPr lang="en-US" dirty="0" smtClean="0">
                <a:solidFill>
                  <a:schemeClr val="tx1"/>
                </a:solidFill>
              </a:rPr>
              <a:t>ems)</a:t>
            </a:r>
          </a:p>
          <a:p>
            <a:pPr marL="0" indent="0">
              <a:buNone/>
            </a:pPr>
            <a:endParaRPr lang="en-US" dirty="0">
              <a:solidFill>
                <a:schemeClr val="tx1"/>
              </a:solidFill>
            </a:endParaRPr>
          </a:p>
          <a:p>
            <a:pPr marL="0" indent="0">
              <a:buNone/>
            </a:pPr>
            <a:endParaRPr lang="en-US" dirty="0">
              <a:solidFill>
                <a:schemeClr val="tx1"/>
              </a:solidFill>
            </a:endParaRPr>
          </a:p>
          <a:p>
            <a:pPr marL="0" indent="0">
              <a:buNone/>
            </a:pPr>
            <a:r>
              <a:rPr lang="en-US" dirty="0">
                <a:solidFill>
                  <a:schemeClr val="tx1"/>
                </a:solidFill>
              </a:rPr>
              <a:t>For more information </a:t>
            </a:r>
            <a:r>
              <a:rPr lang="en-US" dirty="0" smtClean="0">
                <a:solidFill>
                  <a:schemeClr val="tx1"/>
                </a:solidFill>
              </a:rPr>
              <a:t>on</a:t>
            </a:r>
            <a:endParaRPr lang="en-US" dirty="0">
              <a:solidFill>
                <a:schemeClr val="tx1"/>
              </a:solidFill>
            </a:endParaRPr>
          </a:p>
          <a:p>
            <a:pPr marL="0" indent="0">
              <a:buNone/>
            </a:pPr>
            <a:r>
              <a:rPr lang="en-US" dirty="0">
                <a:solidFill>
                  <a:schemeClr val="tx1"/>
                </a:solidFill>
              </a:rPr>
              <a:t>Metro STEMI Task Force contact</a:t>
            </a:r>
          </a:p>
          <a:p>
            <a:pPr marL="0" indent="0">
              <a:buNone/>
            </a:pPr>
            <a:r>
              <a:rPr lang="en-US" u="sng" dirty="0" smtClean="0">
                <a:solidFill>
                  <a:schemeClr val="tx1"/>
                </a:solidFill>
              </a:rPr>
              <a:t>admin@ciemsd.org</a:t>
            </a:r>
            <a:endParaRPr lang="en-US" u="sng" dirty="0">
              <a:solidFill>
                <a:schemeClr val="tx1"/>
              </a:solidFill>
            </a:endParaRPr>
          </a:p>
        </p:txBody>
      </p:sp>
      <p:sp>
        <p:nvSpPr>
          <p:cNvPr id="4" name="Donut 3"/>
          <p:cNvSpPr/>
          <p:nvPr/>
        </p:nvSpPr>
        <p:spPr>
          <a:xfrm>
            <a:off x="4495800" y="1752600"/>
            <a:ext cx="304800" cy="304800"/>
          </a:xfrm>
          <a:prstGeom prst="donut">
            <a:avLst/>
          </a:prstGeom>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eeform 4"/>
          <p:cNvSpPr/>
          <p:nvPr/>
        </p:nvSpPr>
        <p:spPr>
          <a:xfrm>
            <a:off x="4678326" y="935665"/>
            <a:ext cx="308344" cy="946298"/>
          </a:xfrm>
          <a:custGeom>
            <a:avLst/>
            <a:gdLst>
              <a:gd name="connsiteX0" fmla="*/ 0 w 308344"/>
              <a:gd name="connsiteY0" fmla="*/ 946298 h 946298"/>
              <a:gd name="connsiteX1" fmla="*/ 21265 w 308344"/>
              <a:gd name="connsiteY1" fmla="*/ 893135 h 946298"/>
              <a:gd name="connsiteX2" fmla="*/ 42530 w 308344"/>
              <a:gd name="connsiteY2" fmla="*/ 850605 h 946298"/>
              <a:gd name="connsiteX3" fmla="*/ 74427 w 308344"/>
              <a:gd name="connsiteY3" fmla="*/ 744279 h 946298"/>
              <a:gd name="connsiteX4" fmla="*/ 85060 w 308344"/>
              <a:gd name="connsiteY4" fmla="*/ 712382 h 946298"/>
              <a:gd name="connsiteX5" fmla="*/ 95693 w 308344"/>
              <a:gd name="connsiteY5" fmla="*/ 627321 h 946298"/>
              <a:gd name="connsiteX6" fmla="*/ 116958 w 308344"/>
              <a:gd name="connsiteY6" fmla="*/ 542261 h 946298"/>
              <a:gd name="connsiteX7" fmla="*/ 127590 w 308344"/>
              <a:gd name="connsiteY7" fmla="*/ 499730 h 946298"/>
              <a:gd name="connsiteX8" fmla="*/ 138223 w 308344"/>
              <a:gd name="connsiteY8" fmla="*/ 467833 h 946298"/>
              <a:gd name="connsiteX9" fmla="*/ 159488 w 308344"/>
              <a:gd name="connsiteY9" fmla="*/ 382772 h 946298"/>
              <a:gd name="connsiteX10" fmla="*/ 180753 w 308344"/>
              <a:gd name="connsiteY10" fmla="*/ 297712 h 946298"/>
              <a:gd name="connsiteX11" fmla="*/ 170121 w 308344"/>
              <a:gd name="connsiteY11" fmla="*/ 63795 h 946298"/>
              <a:gd name="connsiteX12" fmla="*/ 148855 w 308344"/>
              <a:gd name="connsiteY12" fmla="*/ 31898 h 946298"/>
              <a:gd name="connsiteX13" fmla="*/ 138223 w 308344"/>
              <a:gd name="connsiteY13" fmla="*/ 0 h 946298"/>
              <a:gd name="connsiteX14" fmla="*/ 106325 w 308344"/>
              <a:gd name="connsiteY14" fmla="*/ 223284 h 946298"/>
              <a:gd name="connsiteX15" fmla="*/ 127590 w 308344"/>
              <a:gd name="connsiteY15" fmla="*/ 287079 h 946298"/>
              <a:gd name="connsiteX16" fmla="*/ 138223 w 308344"/>
              <a:gd name="connsiteY16" fmla="*/ 318977 h 946298"/>
              <a:gd name="connsiteX17" fmla="*/ 148855 w 308344"/>
              <a:gd name="connsiteY17" fmla="*/ 382772 h 946298"/>
              <a:gd name="connsiteX18" fmla="*/ 159488 w 308344"/>
              <a:gd name="connsiteY18" fmla="*/ 414670 h 946298"/>
              <a:gd name="connsiteX19" fmla="*/ 170121 w 308344"/>
              <a:gd name="connsiteY19" fmla="*/ 574158 h 946298"/>
              <a:gd name="connsiteX20" fmla="*/ 202018 w 308344"/>
              <a:gd name="connsiteY20" fmla="*/ 691116 h 946298"/>
              <a:gd name="connsiteX21" fmla="*/ 223283 w 308344"/>
              <a:gd name="connsiteY21" fmla="*/ 754912 h 946298"/>
              <a:gd name="connsiteX22" fmla="*/ 233916 w 308344"/>
              <a:gd name="connsiteY22" fmla="*/ 786809 h 946298"/>
              <a:gd name="connsiteX23" fmla="*/ 255181 w 308344"/>
              <a:gd name="connsiteY23" fmla="*/ 808075 h 946298"/>
              <a:gd name="connsiteX24" fmla="*/ 297711 w 308344"/>
              <a:gd name="connsiteY24" fmla="*/ 839972 h 946298"/>
              <a:gd name="connsiteX25" fmla="*/ 308344 w 308344"/>
              <a:gd name="connsiteY25" fmla="*/ 861237 h 94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08344" h="946298">
                <a:moveTo>
                  <a:pt x="0" y="946298"/>
                </a:moveTo>
                <a:cubicBezTo>
                  <a:pt x="7088" y="928577"/>
                  <a:pt x="13513" y="910576"/>
                  <a:pt x="21265" y="893135"/>
                </a:cubicBezTo>
                <a:cubicBezTo>
                  <a:pt x="27702" y="878651"/>
                  <a:pt x="36644" y="865321"/>
                  <a:pt x="42530" y="850605"/>
                </a:cubicBezTo>
                <a:cubicBezTo>
                  <a:pt x="67802" y="787425"/>
                  <a:pt x="58759" y="799116"/>
                  <a:pt x="74427" y="744279"/>
                </a:cubicBezTo>
                <a:cubicBezTo>
                  <a:pt x="77506" y="733503"/>
                  <a:pt x="81516" y="723014"/>
                  <a:pt x="85060" y="712382"/>
                </a:cubicBezTo>
                <a:cubicBezTo>
                  <a:pt x="88604" y="684028"/>
                  <a:pt x="90427" y="655406"/>
                  <a:pt x="95693" y="627321"/>
                </a:cubicBezTo>
                <a:cubicBezTo>
                  <a:pt x="101079" y="598596"/>
                  <a:pt x="109870" y="570614"/>
                  <a:pt x="116958" y="542261"/>
                </a:cubicBezTo>
                <a:cubicBezTo>
                  <a:pt x="120502" y="528084"/>
                  <a:pt x="122969" y="513593"/>
                  <a:pt x="127590" y="499730"/>
                </a:cubicBezTo>
                <a:cubicBezTo>
                  <a:pt x="131134" y="489098"/>
                  <a:pt x="135274" y="478646"/>
                  <a:pt x="138223" y="467833"/>
                </a:cubicBezTo>
                <a:cubicBezTo>
                  <a:pt x="145913" y="439637"/>
                  <a:pt x="150245" y="410498"/>
                  <a:pt x="159488" y="382772"/>
                </a:cubicBezTo>
                <a:cubicBezTo>
                  <a:pt x="175836" y="333731"/>
                  <a:pt x="167923" y="361865"/>
                  <a:pt x="180753" y="297712"/>
                </a:cubicBezTo>
                <a:cubicBezTo>
                  <a:pt x="177209" y="219740"/>
                  <a:pt x="179421" y="141292"/>
                  <a:pt x="170121" y="63795"/>
                </a:cubicBezTo>
                <a:cubicBezTo>
                  <a:pt x="168598" y="51107"/>
                  <a:pt x="154570" y="43328"/>
                  <a:pt x="148855" y="31898"/>
                </a:cubicBezTo>
                <a:cubicBezTo>
                  <a:pt x="143843" y="21874"/>
                  <a:pt x="141767" y="10633"/>
                  <a:pt x="138223" y="0"/>
                </a:cubicBezTo>
                <a:cubicBezTo>
                  <a:pt x="29814" y="27104"/>
                  <a:pt x="80521" y="-351"/>
                  <a:pt x="106325" y="223284"/>
                </a:cubicBezTo>
                <a:cubicBezTo>
                  <a:pt x="108894" y="245552"/>
                  <a:pt x="120502" y="265814"/>
                  <a:pt x="127590" y="287079"/>
                </a:cubicBezTo>
                <a:lnTo>
                  <a:pt x="138223" y="318977"/>
                </a:lnTo>
                <a:cubicBezTo>
                  <a:pt x="141767" y="340242"/>
                  <a:pt x="144178" y="361727"/>
                  <a:pt x="148855" y="382772"/>
                </a:cubicBezTo>
                <a:cubicBezTo>
                  <a:pt x="151286" y="393713"/>
                  <a:pt x="158250" y="403531"/>
                  <a:pt x="159488" y="414670"/>
                </a:cubicBezTo>
                <a:cubicBezTo>
                  <a:pt x="165372" y="467625"/>
                  <a:pt x="164819" y="521142"/>
                  <a:pt x="170121" y="574158"/>
                </a:cubicBezTo>
                <a:cubicBezTo>
                  <a:pt x="174415" y="617100"/>
                  <a:pt x="188351" y="650117"/>
                  <a:pt x="202018" y="691116"/>
                </a:cubicBezTo>
                <a:lnTo>
                  <a:pt x="223283" y="754912"/>
                </a:lnTo>
                <a:cubicBezTo>
                  <a:pt x="226827" y="765544"/>
                  <a:pt x="225991" y="778884"/>
                  <a:pt x="233916" y="786809"/>
                </a:cubicBezTo>
                <a:cubicBezTo>
                  <a:pt x="241004" y="793898"/>
                  <a:pt x="247480" y="801657"/>
                  <a:pt x="255181" y="808075"/>
                </a:cubicBezTo>
                <a:cubicBezTo>
                  <a:pt x="268794" y="819420"/>
                  <a:pt x="285180" y="827442"/>
                  <a:pt x="297711" y="839972"/>
                </a:cubicBezTo>
                <a:cubicBezTo>
                  <a:pt x="303315" y="845576"/>
                  <a:pt x="304800" y="854149"/>
                  <a:pt x="308344" y="86123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08293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109" y="1"/>
            <a:ext cx="8963891" cy="1143000"/>
          </a:xfrm>
        </p:spPr>
        <p:txBody>
          <a:bodyPr>
            <a:normAutofit fontScale="90000"/>
          </a:bodyPr>
          <a:lstStyle/>
          <a:p>
            <a:r>
              <a:rPr lang="it-IT" dirty="0" smtClean="0"/>
              <a:t/>
            </a:r>
            <a:br>
              <a:rPr lang="it-IT" dirty="0" smtClean="0"/>
            </a:br>
            <a:r>
              <a:rPr lang="it-IT" dirty="0" smtClean="0"/>
              <a:t>     </a:t>
            </a:r>
            <a:r>
              <a:rPr lang="en-US" sz="4400" b="1" dirty="0" smtClean="0">
                <a:solidFill>
                  <a:schemeClr val="accent2">
                    <a:lumMod val="75000"/>
                  </a:schemeClr>
                </a:solidFill>
              </a:rPr>
              <a:t>STEMI Alert activation procedure </a:t>
            </a:r>
            <a:endParaRPr lang="en-US" sz="4000" dirty="0"/>
          </a:p>
        </p:txBody>
      </p:sp>
      <p:sp>
        <p:nvSpPr>
          <p:cNvPr id="3" name="Content Placeholder 2"/>
          <p:cNvSpPr>
            <a:spLocks noGrp="1"/>
          </p:cNvSpPr>
          <p:nvPr>
            <p:ph idx="1"/>
          </p:nvPr>
        </p:nvSpPr>
        <p:spPr>
          <a:xfrm>
            <a:off x="457200" y="1676400"/>
            <a:ext cx="8686800" cy="4953000"/>
          </a:xfrm>
        </p:spPr>
        <p:txBody>
          <a:bodyPr>
            <a:normAutofit/>
          </a:bodyPr>
          <a:lstStyle/>
          <a:p>
            <a:pPr marL="514350" indent="-514350">
              <a:buAutoNum type="alphaLcPeriod"/>
            </a:pPr>
            <a:r>
              <a:rPr lang="en-US" b="1" dirty="0" smtClean="0">
                <a:solidFill>
                  <a:schemeClr val="tx1"/>
                </a:solidFill>
              </a:rPr>
              <a:t>Request </a:t>
            </a:r>
            <a:r>
              <a:rPr lang="en-US" b="1" dirty="0">
                <a:solidFill>
                  <a:schemeClr val="tx1"/>
                </a:solidFill>
              </a:rPr>
              <a:t>STEMI Alert to </a:t>
            </a:r>
            <a:r>
              <a:rPr lang="en-US" b="1" dirty="0" smtClean="0">
                <a:solidFill>
                  <a:schemeClr val="tx1"/>
                </a:solidFill>
              </a:rPr>
              <a:t>ED if:</a:t>
            </a:r>
          </a:p>
          <a:p>
            <a:pPr marL="0" indent="0">
              <a:buNone/>
            </a:pPr>
            <a:r>
              <a:rPr lang="en-US" dirty="0" smtClean="0"/>
              <a:t>	</a:t>
            </a:r>
            <a:r>
              <a:rPr lang="en-US" b="1" dirty="0" smtClean="0">
                <a:solidFill>
                  <a:srgbClr val="FF0000"/>
                </a:solidFill>
              </a:rPr>
              <a:t>i. 12 </a:t>
            </a:r>
            <a:r>
              <a:rPr lang="en-US" b="1" dirty="0">
                <a:solidFill>
                  <a:srgbClr val="FF0000"/>
                </a:solidFill>
              </a:rPr>
              <a:t>lead interpretation by Paramedic </a:t>
            </a:r>
          </a:p>
          <a:p>
            <a:pPr marL="0" indent="0">
              <a:buNone/>
            </a:pPr>
            <a:r>
              <a:rPr lang="en-US" b="1" dirty="0" smtClean="0">
                <a:solidFill>
                  <a:srgbClr val="FF0000"/>
                </a:solidFill>
              </a:rPr>
              <a:t>	</a:t>
            </a:r>
            <a:r>
              <a:rPr lang="pl-PL" b="1" dirty="0" smtClean="0">
                <a:solidFill>
                  <a:srgbClr val="FF0000"/>
                </a:solidFill>
              </a:rPr>
              <a:t>ii. </a:t>
            </a:r>
            <a:r>
              <a:rPr lang="en-US" b="1" dirty="0" smtClean="0">
                <a:solidFill>
                  <a:srgbClr val="FF0000"/>
                </a:solidFill>
              </a:rPr>
              <a:t>Acute MI/</a:t>
            </a:r>
            <a:r>
              <a:rPr lang="pl-PL" b="1" dirty="0" smtClean="0">
                <a:solidFill>
                  <a:srgbClr val="FF0000"/>
                </a:solidFill>
              </a:rPr>
              <a:t>STEMI </a:t>
            </a:r>
            <a:r>
              <a:rPr lang="pl-PL" b="1" dirty="0">
                <a:solidFill>
                  <a:srgbClr val="FF0000"/>
                </a:solidFill>
              </a:rPr>
              <a:t>Alert diagnosis by monitor </a:t>
            </a:r>
            <a:endParaRPr lang="en-US" b="1" dirty="0" smtClean="0">
              <a:solidFill>
                <a:srgbClr val="FF0000"/>
              </a:solidFill>
            </a:endParaRPr>
          </a:p>
          <a:p>
            <a:pPr marL="0" indent="0">
              <a:buNone/>
            </a:pPr>
            <a:r>
              <a:rPr lang="en-US" b="1" dirty="0" smtClean="0"/>
              <a:t>              </a:t>
            </a:r>
            <a:r>
              <a:rPr lang="en-US" b="1" dirty="0"/>
              <a:t>(No physician contact required) </a:t>
            </a:r>
            <a:endParaRPr lang="en-US" b="1" dirty="0" smtClean="0"/>
          </a:p>
          <a:p>
            <a:pPr marL="0" indent="0">
              <a:buNone/>
            </a:pPr>
            <a:endParaRPr lang="pl-PL" b="1" dirty="0">
              <a:solidFill>
                <a:srgbClr val="FF0000"/>
              </a:solidFill>
            </a:endParaRPr>
          </a:p>
          <a:p>
            <a:pPr marL="0" indent="0">
              <a:buNone/>
            </a:pPr>
            <a:r>
              <a:rPr lang="en-US" b="1" dirty="0">
                <a:solidFill>
                  <a:schemeClr val="tx1"/>
                </a:solidFill>
              </a:rPr>
              <a:t>b. Provide the following information: </a:t>
            </a:r>
          </a:p>
          <a:p>
            <a:pPr marL="0" indent="0">
              <a:buNone/>
            </a:pPr>
            <a:r>
              <a:rPr lang="en-US" b="1" dirty="0" smtClean="0"/>
              <a:t>	</a:t>
            </a:r>
            <a:r>
              <a:rPr lang="en-US" b="1" dirty="0" smtClean="0">
                <a:solidFill>
                  <a:srgbClr val="FF0000"/>
                </a:solidFill>
              </a:rPr>
              <a:t>i. Patient </a:t>
            </a:r>
            <a:r>
              <a:rPr lang="en-US" b="1" dirty="0">
                <a:solidFill>
                  <a:srgbClr val="FF0000"/>
                </a:solidFill>
              </a:rPr>
              <a:t>report including patient </a:t>
            </a:r>
            <a:r>
              <a:rPr lang="en-US" b="1" dirty="0" smtClean="0">
                <a:solidFill>
                  <a:srgbClr val="FF0000"/>
                </a:solidFill>
              </a:rPr>
              <a:t>condition</a:t>
            </a:r>
            <a:r>
              <a:rPr lang="en-US" b="1" dirty="0">
                <a:solidFill>
                  <a:srgbClr val="FF0000"/>
                </a:solidFill>
              </a:rPr>
              <a:t>, </a:t>
            </a:r>
            <a:r>
              <a:rPr lang="en-US" b="1" dirty="0" smtClean="0">
                <a:solidFill>
                  <a:srgbClr val="FF0000"/>
                </a:solidFill>
              </a:rPr>
              <a:t>   	 	   assessment findings</a:t>
            </a:r>
            <a:r>
              <a:rPr lang="en-US" b="1" dirty="0">
                <a:solidFill>
                  <a:srgbClr val="FF0000"/>
                </a:solidFill>
              </a:rPr>
              <a:t>, ECG </a:t>
            </a:r>
            <a:r>
              <a:rPr lang="en-US" b="1" dirty="0" smtClean="0">
                <a:solidFill>
                  <a:srgbClr val="FF0000"/>
                </a:solidFill>
              </a:rPr>
              <a:t>analysis</a:t>
            </a:r>
            <a:r>
              <a:rPr lang="en-US" b="1" dirty="0">
                <a:solidFill>
                  <a:srgbClr val="FF0000"/>
                </a:solidFill>
              </a:rPr>
              <a:t>, </a:t>
            </a:r>
            <a:r>
              <a:rPr lang="en-US" b="1" dirty="0" smtClean="0">
                <a:solidFill>
                  <a:srgbClr val="FF0000"/>
                </a:solidFill>
              </a:rPr>
              <a:t>	</a:t>
            </a:r>
            <a:endParaRPr lang="en-US" b="1" dirty="0">
              <a:solidFill>
                <a:srgbClr val="FF0000"/>
              </a:solidFill>
            </a:endParaRPr>
          </a:p>
          <a:p>
            <a:pPr marL="0" indent="0">
              <a:buNone/>
            </a:pPr>
            <a:r>
              <a:rPr lang="en-US" b="1" dirty="0" smtClean="0">
                <a:solidFill>
                  <a:srgbClr val="FF0000"/>
                </a:solidFill>
              </a:rPr>
              <a:t>	</a:t>
            </a:r>
            <a:r>
              <a:rPr lang="en-US" b="1" dirty="0">
                <a:solidFill>
                  <a:srgbClr val="FF0000"/>
                </a:solidFill>
              </a:rPr>
              <a:t>ii. name and </a:t>
            </a:r>
            <a:r>
              <a:rPr lang="en-US" b="1" dirty="0" smtClean="0">
                <a:solidFill>
                  <a:srgbClr val="FF0000"/>
                </a:solidFill>
              </a:rPr>
              <a:t>DOB, ETA </a:t>
            </a:r>
          </a:p>
          <a:p>
            <a:pPr marL="0" indent="0">
              <a:buNone/>
            </a:pPr>
            <a:endParaRPr lang="en-US" b="1" dirty="0">
              <a:solidFill>
                <a:srgbClr val="FF0000"/>
              </a:solidFill>
            </a:endParaRPr>
          </a:p>
          <a:p>
            <a:pPr marL="0" indent="0">
              <a:buNone/>
            </a:pPr>
            <a:r>
              <a:rPr lang="en-US" b="1" dirty="0" smtClean="0">
                <a:solidFill>
                  <a:schemeClr val="tx1"/>
                </a:solidFill>
              </a:rPr>
              <a:t>c. Provide copy of 12 lead and report to hospital</a:t>
            </a:r>
            <a:endParaRPr lang="en-US" b="1" dirty="0">
              <a:solidFill>
                <a:schemeClr val="tx1"/>
              </a:solidFill>
            </a:endParaRPr>
          </a:p>
        </p:txBody>
      </p:sp>
      <p:pic>
        <p:nvPicPr>
          <p:cNvPr id="4" name="irc_mi" descr="http://a248.e.akamai.net/origin-cdn.volusion.com/pomkb.sfmxx/v/vspfiles/photos/D1104-2.jpg"/>
          <p:cNvPicPr/>
          <p:nvPr/>
        </p:nvPicPr>
        <p:blipFill>
          <a:blip r:embed="rId2"/>
          <a:srcRect/>
          <a:stretch>
            <a:fillRect/>
          </a:stretch>
        </p:blipFill>
        <p:spPr bwMode="auto">
          <a:xfrm>
            <a:off x="180109" y="228600"/>
            <a:ext cx="925830" cy="914400"/>
          </a:xfrm>
          <a:prstGeom prst="rect">
            <a:avLst/>
          </a:prstGeom>
          <a:noFill/>
          <a:ln w="9525">
            <a:noFill/>
            <a:miter lim="800000"/>
            <a:headEnd/>
            <a:tailEnd/>
          </a:ln>
        </p:spPr>
      </p:pic>
    </p:spTree>
    <p:extLst>
      <p:ext uri="{BB962C8B-B14F-4D97-AF65-F5344CB8AC3E}">
        <p14:creationId xmlns:p14="http://schemas.microsoft.com/office/powerpoint/2010/main" val="33392577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6757</TotalTime>
  <Words>371</Words>
  <Application>Microsoft Office PowerPoint</Application>
  <PresentationFormat>On-screen Show (4:3)</PresentationFormat>
  <Paragraphs>125</Paragraphs>
  <Slides>16</Slides>
  <Notes>1</Notes>
  <HiddenSlides>1</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3" baseType="lpstr">
      <vt:lpstr>Arial</vt:lpstr>
      <vt:lpstr>Calibri</vt:lpstr>
      <vt:lpstr>Century Gothic</vt:lpstr>
      <vt:lpstr>Courier New</vt:lpstr>
      <vt:lpstr>Palatino Linotype</vt:lpstr>
      <vt:lpstr>Executive</vt:lpstr>
      <vt:lpstr>Acrobat Document</vt:lpstr>
      <vt:lpstr>      Metro STEMI Task Force  The Central Iowa EMS Directors STEMI Task Force is striving to improve the patient outcomes of ST elevation myocardial infarctions.    Current members Central Iowa EMS Directors Association                                              Broadlawns Medical Center  Mercy Hospital Medical Center Mercy West Lakes Unity Point Health (Methodist, Lutheran and West)  Iowa Heart Center UnityPoint Health Cardiology Iowa Clinic Cardiology</vt:lpstr>
      <vt:lpstr>                STEMI Task Force Goals</vt:lpstr>
      <vt:lpstr>Metro STEMI Task Force</vt:lpstr>
      <vt:lpstr>STEMI Task Force Data Points</vt:lpstr>
      <vt:lpstr>PowerPoint Presentation</vt:lpstr>
      <vt:lpstr>      STEMI  Kit  for  EMS</vt:lpstr>
      <vt:lpstr>PowerPoint Presentation</vt:lpstr>
      <vt:lpstr>Back side of Tag</vt:lpstr>
      <vt:lpstr>      STEMI Alert activation procedure </vt:lpstr>
      <vt:lpstr>  STEMI Task Force Data Tag </vt:lpstr>
      <vt:lpstr>  STEMI Task Force Data Tag</vt:lpstr>
      <vt:lpstr>       STEMI Task Force Data Tag Project has been active since Aug. 1, 2014 </vt:lpstr>
      <vt:lpstr>    </vt:lpstr>
      <vt:lpstr>Please make sure your Medical Director and EMS crews are well informed on this project  It is the goal that the Kit be utilized and tag be completed on ALL STEMI patients </vt:lpstr>
      <vt:lpstr>PowerPoint Presentation</vt:lpstr>
      <vt:lpstr>PowerPoint Presentation</vt:lpstr>
    </vt:vector>
  </TitlesOfParts>
  <Company>Iowa Health System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Metro STEMI Task Force</dc:title>
  <dc:creator>Hill, Katherine M.</dc:creator>
  <cp:lastModifiedBy>BrianH</cp:lastModifiedBy>
  <cp:revision>45</cp:revision>
  <dcterms:created xsi:type="dcterms:W3CDTF">2014-03-24T19:02:15Z</dcterms:created>
  <dcterms:modified xsi:type="dcterms:W3CDTF">2016-01-28T21:23:41Z</dcterms:modified>
</cp:coreProperties>
</file>